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70" r:id="rId8"/>
    <p:sldId id="260" r:id="rId9"/>
    <p:sldId id="261" r:id="rId10"/>
    <p:sldId id="262" r:id="rId11"/>
    <p:sldId id="263" r:id="rId12"/>
    <p:sldId id="271" r:id="rId13"/>
    <p:sldId id="273" r:id="rId14"/>
    <p:sldId id="272" r:id="rId15"/>
    <p:sldId id="264" r:id="rId16"/>
    <p:sldId id="265" r:id="rId17"/>
    <p:sldId id="266" r:id="rId18"/>
    <p:sldId id="267" r:id="rId19"/>
    <p:sldId id="268" r:id="rId20"/>
    <p:sldId id="269"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Century Gothic" panose="020B0502020202020204" pitchFamily="34" charset="0"/>
      <p:regular r:id="rId27"/>
      <p:bold r:id="rId28"/>
      <p:italic r:id="rId29"/>
      <p:boldItalic r:id="rId30"/>
    </p:embeddedFont>
  </p:embeddedFontLst>
  <p:custDataLst>
    <p:tags r:id="rId31"/>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2"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821" y="72"/>
      </p:cViewPr>
      <p:guideLst>
        <p:guide orient="horz" pos="2160"/>
        <p:guide pos="3840"/>
      </p:guideLst>
    </p:cSldViewPr>
  </p:slid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69100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46553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18787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video" Target="../media/media1.mp4"/><Relationship Id="rId7" Type="http://schemas.openxmlformats.org/officeDocument/2006/relationships/image" Target="../media/image4.png"/><Relationship Id="rId2" Type="http://schemas.microsoft.com/office/2007/relationships/media" Target="../media/media1.mp4"/><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video" Target="../media/media10.mp4"/><Relationship Id="rId7" Type="http://schemas.openxmlformats.org/officeDocument/2006/relationships/image" Target="../media/image10.png"/><Relationship Id="rId2" Type="http://schemas.microsoft.com/office/2007/relationships/media" Target="../media/media10.mp4"/><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video" Target="../media/media11.mp4"/><Relationship Id="rId7" Type="http://schemas.openxmlformats.org/officeDocument/2006/relationships/image" Target="../media/image11.png"/><Relationship Id="rId2" Type="http://schemas.microsoft.com/office/2007/relationships/media" Target="../media/media11.mp4"/><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video" Target="../media/media12.mp4"/><Relationship Id="rId7" Type="http://schemas.openxmlformats.org/officeDocument/2006/relationships/image" Target="../media/image3.png"/><Relationship Id="rId2" Type="http://schemas.microsoft.com/office/2007/relationships/media" Target="../media/media12.mp4"/><Relationship Id="rId1" Type="http://schemas.openxmlformats.org/officeDocument/2006/relationships/tags" Target="../tags/tag13.xml"/><Relationship Id="rId6" Type="http://schemas.openxmlformats.org/officeDocument/2006/relationships/image" Target="../media/image12.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video" Target="../media/media13.mp4"/><Relationship Id="rId7" Type="http://schemas.openxmlformats.org/officeDocument/2006/relationships/image" Target="../media/image7.png"/><Relationship Id="rId2" Type="http://schemas.microsoft.com/office/2007/relationships/media" Target="../media/media13.mp4"/><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video" Target="../media/media14.mp4"/><Relationship Id="rId7" Type="http://schemas.openxmlformats.org/officeDocument/2006/relationships/image" Target="../media/image7.png"/><Relationship Id="rId2" Type="http://schemas.microsoft.com/office/2007/relationships/media" Target="../media/media14.mp4"/><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video" Target="../media/media15.mp4"/><Relationship Id="rId7" Type="http://schemas.openxmlformats.org/officeDocument/2006/relationships/image" Target="../media/image7.png"/><Relationship Id="rId2" Type="http://schemas.microsoft.com/office/2007/relationships/media" Target="../media/media15.mp4"/><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video" Target="../media/media16.mp4"/><Relationship Id="rId7" Type="http://schemas.openxmlformats.org/officeDocument/2006/relationships/image" Target="../media/image7.png"/><Relationship Id="rId2" Type="http://schemas.microsoft.com/office/2007/relationships/media" Target="../media/media16.mp4"/><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video" Target="../media/media2.mp4"/><Relationship Id="rId7" Type="http://schemas.openxmlformats.org/officeDocument/2006/relationships/image" Target="../media/image3.png"/><Relationship Id="rId2" Type="http://schemas.microsoft.com/office/2007/relationships/media" Target="../media/media2.mp4"/><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video" Target="../media/media3.mp4"/><Relationship Id="rId7" Type="http://schemas.openxmlformats.org/officeDocument/2006/relationships/image" Target="../media/image6.png"/><Relationship Id="rId2" Type="http://schemas.microsoft.com/office/2007/relationships/media" Target="../media/media3.mp4"/><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video" Target="../media/media4.mp4"/><Relationship Id="rId7" Type="http://schemas.openxmlformats.org/officeDocument/2006/relationships/image" Target="../media/image7.png"/><Relationship Id="rId2" Type="http://schemas.microsoft.com/office/2007/relationships/media" Target="../media/media4.mp4"/><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video" Target="../media/media5.mp4"/><Relationship Id="rId7" Type="http://schemas.openxmlformats.org/officeDocument/2006/relationships/image" Target="../media/image7.png"/><Relationship Id="rId2" Type="http://schemas.microsoft.com/office/2007/relationships/media" Target="../media/media5.mp4"/><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video" Target="../media/media6.mp4"/><Relationship Id="rId7" Type="http://schemas.openxmlformats.org/officeDocument/2006/relationships/image" Target="../media/image7.png"/><Relationship Id="rId2" Type="http://schemas.microsoft.com/office/2007/relationships/media" Target="../media/media6.mp4"/><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video" Target="../media/media7.mp4"/><Relationship Id="rId7" Type="http://schemas.openxmlformats.org/officeDocument/2006/relationships/image" Target="../media/image7.png"/><Relationship Id="rId2" Type="http://schemas.microsoft.com/office/2007/relationships/media" Target="../media/media7.mp4"/><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video" Target="../media/media8.mp4"/><Relationship Id="rId7" Type="http://schemas.openxmlformats.org/officeDocument/2006/relationships/image" Target="../media/image8.png"/><Relationship Id="rId2" Type="http://schemas.microsoft.com/office/2007/relationships/media" Target="../media/media8.mp4"/><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video" Target="../media/media9.mp4"/><Relationship Id="rId7" Type="http://schemas.openxmlformats.org/officeDocument/2006/relationships/image" Target="../media/image9.png"/><Relationship Id="rId2" Type="http://schemas.microsoft.com/office/2007/relationships/media" Target="../media/media9.mp4"/><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dirty="0"/>
              <a:t>Green Pace</a:t>
            </a:r>
            <a:endParaRPr dirty="0"/>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Tanner Holbrook</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4" name="slide1">
            <a:hlinkClick r:id="" action="ppaction://media"/>
            <a:extLst>
              <a:ext uri="{FF2B5EF4-FFF2-40B4-BE49-F238E27FC236}">
                <a16:creationId xmlns:a16="http://schemas.microsoft.com/office/drawing/2014/main" id="{3879D997-04FE-6B38-509A-A3FA173B346E}"/>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flipV="1">
            <a:off x="0" y="1486706"/>
            <a:ext cx="81278" cy="45719"/>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638"/>
    </mc:Choice>
    <mc:Fallback>
      <p:transition spd="slow" advTm="106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extLst>
    <p:ext uri="{E180D4A7-C9FB-4DFB-919C-405C955672EB}">
      <p14:showEvtLst xmlns:p14="http://schemas.microsoft.com/office/powerpoint/2010/main">
        <p14:playEvt time="605" objId="4"/>
        <p14:stopEvt time="10454" objId="4"/>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Verify Throw Out Of Range</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descr="A screenshot of a computer">
            <a:extLst>
              <a:ext uri="{FF2B5EF4-FFF2-40B4-BE49-F238E27FC236}">
                <a16:creationId xmlns:a16="http://schemas.microsoft.com/office/drawing/2014/main" id="{E7E7F1E9-ED80-90D5-6744-438834635321}"/>
              </a:ext>
            </a:extLst>
          </p:cNvPr>
          <p:cNvPicPr>
            <a:picLocks noChangeAspect="1"/>
          </p:cNvPicPr>
          <p:nvPr/>
        </p:nvPicPr>
        <p:blipFill>
          <a:blip r:embed="rId7"/>
          <a:stretch>
            <a:fillRect/>
          </a:stretch>
        </p:blipFill>
        <p:spPr>
          <a:xfrm>
            <a:off x="685800" y="2194560"/>
            <a:ext cx="10820399" cy="4024200"/>
          </a:xfrm>
          <a:prstGeom prst="rect">
            <a:avLst/>
          </a:prstGeom>
        </p:spPr>
      </p:pic>
      <p:pic>
        <p:nvPicPr>
          <p:cNvPr id="2" name="slide10">
            <a:hlinkClick r:id="" action="ppaction://media"/>
            <a:extLst>
              <a:ext uri="{FF2B5EF4-FFF2-40B4-BE49-F238E27FC236}">
                <a16:creationId xmlns:a16="http://schemas.microsoft.com/office/drawing/2014/main" id="{04C59A5C-F0BE-9130-515A-CC897AA6208B}"/>
              </a:ext>
            </a:extLst>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2849563" y="1600200"/>
            <a:ext cx="992863" cy="559305"/>
          </a:xfrm>
          <a:prstGeom prst="rect">
            <a:avLst/>
          </a:prstGeom>
        </p:spPr>
      </p:pic>
    </p:spTree>
    <p:custDataLst>
      <p:tags r:id="rId1"/>
    </p:custDataLst>
    <p:extLst>
      <p:ext uri="{BB962C8B-B14F-4D97-AF65-F5344CB8AC3E}">
        <p14:creationId xmlns:p14="http://schemas.microsoft.com/office/powerpoint/2010/main" val="46898295"/>
      </p:ext>
    </p:extLst>
  </p:cSld>
  <p:clrMapOvr>
    <a:masterClrMapping/>
  </p:clrMapOvr>
  <mc:AlternateContent xmlns:mc="http://schemas.openxmlformats.org/markup-compatibility/2006">
    <mc:Choice xmlns:p14="http://schemas.microsoft.com/office/powerpoint/2010/main" Requires="p14">
      <p:transition spd="slow" p14:dur="2000" advTm="36130"/>
    </mc:Choice>
    <mc:Fallback>
      <p:transition spd="slow" advTm="361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2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extLst>
    <p:ext uri="{E180D4A7-C9FB-4DFB-919C-405C955672EB}">
      <p14:showEvtLst xmlns:p14="http://schemas.microsoft.com/office/powerpoint/2010/main">
        <p14:playEvt time="12" objId="2"/>
        <p14:stopEvt time="34284" objId="2"/>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Verify Throw Length Error</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descr="A screenshot of a computer program">
            <a:extLst>
              <a:ext uri="{FF2B5EF4-FFF2-40B4-BE49-F238E27FC236}">
                <a16:creationId xmlns:a16="http://schemas.microsoft.com/office/drawing/2014/main" id="{1490E0C1-FAD6-A288-1062-1B48EDE46B72}"/>
              </a:ext>
            </a:extLst>
          </p:cNvPr>
          <p:cNvPicPr>
            <a:picLocks noChangeAspect="1"/>
          </p:cNvPicPr>
          <p:nvPr/>
        </p:nvPicPr>
        <p:blipFill>
          <a:blip r:embed="rId7"/>
          <a:stretch>
            <a:fillRect/>
          </a:stretch>
        </p:blipFill>
        <p:spPr>
          <a:xfrm>
            <a:off x="685800" y="2194558"/>
            <a:ext cx="10820400" cy="4024201"/>
          </a:xfrm>
          <a:prstGeom prst="rect">
            <a:avLst/>
          </a:prstGeom>
        </p:spPr>
      </p:pic>
      <p:pic>
        <p:nvPicPr>
          <p:cNvPr id="2" name="slide11">
            <a:hlinkClick r:id="" action="ppaction://media"/>
            <a:extLst>
              <a:ext uri="{FF2B5EF4-FFF2-40B4-BE49-F238E27FC236}">
                <a16:creationId xmlns:a16="http://schemas.microsoft.com/office/drawing/2014/main" id="{ECD8766A-810A-0C2F-3D5B-5E9307C3CAE0}"/>
              </a:ext>
            </a:extLst>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2849563" y="1600200"/>
            <a:ext cx="856675" cy="482587"/>
          </a:xfrm>
          <a:prstGeom prst="rect">
            <a:avLst/>
          </a:prstGeom>
        </p:spPr>
      </p:pic>
    </p:spTree>
    <p:custDataLst>
      <p:tags r:id="rId1"/>
    </p:custDataLst>
    <p:extLst>
      <p:ext uri="{BB962C8B-B14F-4D97-AF65-F5344CB8AC3E}">
        <p14:creationId xmlns:p14="http://schemas.microsoft.com/office/powerpoint/2010/main" val="3577771690"/>
      </p:ext>
    </p:extLst>
  </p:cSld>
  <p:clrMapOvr>
    <a:masterClrMapping/>
  </p:clrMapOvr>
  <mc:AlternateContent xmlns:mc="http://schemas.openxmlformats.org/markup-compatibility/2006">
    <mc:Choice xmlns:p14="http://schemas.microsoft.com/office/powerpoint/2010/main" Requires="p14">
      <p:transition spd="slow" p14:dur="2000" advTm="29699"/>
    </mc:Choice>
    <mc:Fallback>
      <p:transition spd="slow" advTm="296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0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extLst>
    <p:ext uri="{E180D4A7-C9FB-4DFB-919C-405C955672EB}">
      <p14:showEvtLst xmlns:p14="http://schemas.microsoft.com/office/powerpoint/2010/main">
        <p14:playEvt time="5" objId="2"/>
        <p14:stopEvt time="27055" objId="2"/>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slide12">
            <a:hlinkClick r:id="" action="ppaction://media"/>
            <a:extLst>
              <a:ext uri="{FF2B5EF4-FFF2-40B4-BE49-F238E27FC236}">
                <a16:creationId xmlns:a16="http://schemas.microsoft.com/office/drawing/2014/main" id="{FF2513B8-ECAD-DFB5-A65C-5D2841057D26}"/>
              </a:ext>
            </a:extLst>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2849564" y="1600200"/>
            <a:ext cx="1060956" cy="597663"/>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0596"/>
    </mc:Choice>
    <mc:Fallback>
      <p:transition spd="slow" advTm="705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11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extLst>
    <p:ext uri="{E180D4A7-C9FB-4DFB-919C-405C955672EB}">
      <p14:showEvtLst xmlns:p14="http://schemas.microsoft.com/office/powerpoint/2010/main">
        <p14:playEvt time="8" objId="2"/>
        <p14:stopEvt time="68167" objId="2"/>
      </p14:showEvt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dirty="0" err="1"/>
              <a:t>DevSecOps</a:t>
            </a:r>
            <a:r>
              <a:rPr lang="en-US" dirty="0"/>
              <a:t> integrates security throughout the software development lifecycle. </a:t>
            </a:r>
            <a:r>
              <a:rPr lang="en-US" dirty="0" err="1"/>
              <a:t>DevSecOps</a:t>
            </a:r>
            <a:r>
              <a:rPr lang="en-US" dirty="0"/>
              <a:t> involves planning, coding, building, testing, deployment, and monitoring. A few essential tools that can be used are Jira, </a:t>
            </a:r>
            <a:r>
              <a:rPr lang="en-US" dirty="0" err="1"/>
              <a:t>CppCheck</a:t>
            </a:r>
            <a:r>
              <a:rPr lang="en-US" dirty="0"/>
              <a:t>, SonarQube, Jenkins, and Fortify. In addition, external tools like Terraform, Vault, and Splunk will further enhance the infrastructure, container, and log security. This approach will help automate processes, reduce vulnerabilities, and ensure industry compliance.</a:t>
            </a:r>
            <a:endParaRPr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slide13">
            <a:hlinkClick r:id="" action="ppaction://media"/>
            <a:extLst>
              <a:ext uri="{FF2B5EF4-FFF2-40B4-BE49-F238E27FC236}">
                <a16:creationId xmlns:a16="http://schemas.microsoft.com/office/drawing/2014/main" id="{8686D7FB-7D9A-9AC4-CA5C-117D6F6BF0D4}"/>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2849563" y="1600200"/>
            <a:ext cx="1099867" cy="619583"/>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5008"/>
    </mc:Choice>
    <mc:Fallback>
      <p:transition spd="slow" advTm="650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63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extLst>
    <p:ext uri="{E180D4A7-C9FB-4DFB-919C-405C955672EB}">
      <p14:showEvtLst xmlns:p14="http://schemas.microsoft.com/office/powerpoint/2010/main">
        <p14:playEvt time="5" objId="2"/>
        <p14:stopEvt time="62681" objId="2"/>
      </p14:showEvt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a:buFont typeface="Arial" panose="020B0604020202020204" pitchFamily="34" charset="0"/>
              <a:buChar char="•"/>
            </a:pPr>
            <a:r>
              <a:rPr lang="en-US" sz="2400" b="1" i="1" dirty="0"/>
              <a:t>Risk of waiting:</a:t>
            </a:r>
            <a:endParaRPr lang="en-US" b="0" i="0" dirty="0">
              <a:solidFill>
                <a:schemeClr val="bg1"/>
              </a:solidFill>
              <a:effectLst/>
              <a:latin typeface="Century Gothic" panose="020B0502020202020204" pitchFamily="34" charset="0"/>
            </a:endParaRPr>
          </a:p>
          <a:p>
            <a:pPr marL="742950" lvl="1" indent="-285750" algn="l">
              <a:buFont typeface="Arial" panose="020B0604020202020204" pitchFamily="34" charset="0"/>
              <a:buChar char="•"/>
            </a:pPr>
            <a:r>
              <a:rPr lang="en-US" b="0" i="0" dirty="0">
                <a:solidFill>
                  <a:schemeClr val="bg1"/>
                </a:solidFill>
                <a:effectLst/>
                <a:latin typeface="Century Gothic" panose="020B0502020202020204" pitchFamily="34" charset="0"/>
              </a:rPr>
              <a:t>Expensive, time-consuming repairs</a:t>
            </a:r>
          </a:p>
          <a:p>
            <a:pPr marL="742950" lvl="1" indent="-285750" algn="l">
              <a:buFont typeface="Arial" panose="020B0604020202020204" pitchFamily="34" charset="0"/>
              <a:buChar char="•"/>
            </a:pPr>
            <a:r>
              <a:rPr lang="en-US" b="0" i="0" dirty="0">
                <a:solidFill>
                  <a:schemeClr val="bg1"/>
                </a:solidFill>
                <a:effectLst/>
                <a:latin typeface="Century Gothic" panose="020B0502020202020204" pitchFamily="34" charset="0"/>
              </a:rPr>
              <a:t>Liability risk</a:t>
            </a:r>
          </a:p>
          <a:p>
            <a:pPr marL="742950" lvl="1" indent="-285750" algn="l">
              <a:buFont typeface="Arial" panose="020B0604020202020204" pitchFamily="34" charset="0"/>
              <a:buChar char="•"/>
            </a:pPr>
            <a:r>
              <a:rPr lang="en-US" b="0" i="0" dirty="0">
                <a:solidFill>
                  <a:schemeClr val="bg1"/>
                </a:solidFill>
                <a:effectLst/>
                <a:latin typeface="Century Gothic" panose="020B0502020202020204" pitchFamily="34" charset="0"/>
              </a:rPr>
              <a:t>Loss of reputation and public trust</a:t>
            </a:r>
          </a:p>
          <a:p>
            <a:pPr algn="l">
              <a:buFont typeface="Arial" panose="020B0604020202020204" pitchFamily="34" charset="0"/>
              <a:buChar char="•"/>
            </a:pPr>
            <a:r>
              <a:rPr lang="en-US" b="1" dirty="0">
                <a:solidFill>
                  <a:schemeClr val="bg1"/>
                </a:solidFill>
                <a:latin typeface="Century Gothic" panose="020B0502020202020204" pitchFamily="34" charset="0"/>
              </a:rPr>
              <a:t>Benefits of early action</a:t>
            </a:r>
            <a:r>
              <a:rPr lang="en-US" b="1" i="0" dirty="0">
                <a:solidFill>
                  <a:schemeClr val="bg1"/>
                </a:solidFill>
                <a:effectLst/>
                <a:latin typeface="Century Gothic" panose="020B0502020202020204" pitchFamily="34" charset="0"/>
              </a:rPr>
              <a:t>:</a:t>
            </a:r>
            <a:endParaRPr lang="en-US" b="0" i="0" dirty="0">
              <a:solidFill>
                <a:schemeClr val="bg1"/>
              </a:solidFill>
              <a:effectLst/>
              <a:latin typeface="Century Gothic" panose="020B0502020202020204" pitchFamily="34" charset="0"/>
            </a:endParaRPr>
          </a:p>
          <a:p>
            <a:pPr marL="742950" lvl="1" indent="-285750" algn="l">
              <a:buFont typeface="Arial" panose="020B0604020202020204" pitchFamily="34" charset="0"/>
              <a:buChar char="•"/>
            </a:pPr>
            <a:r>
              <a:rPr lang="en-US" dirty="0">
                <a:solidFill>
                  <a:schemeClr val="bg1"/>
                </a:solidFill>
                <a:latin typeface="Century Gothic" panose="020B0502020202020204" pitchFamily="34" charset="0"/>
              </a:rPr>
              <a:t>Mitigating or preventing any possible damage</a:t>
            </a:r>
          </a:p>
          <a:p>
            <a:pPr marL="742950" lvl="1" indent="-285750" algn="l">
              <a:buFont typeface="Arial" panose="020B0604020202020204" pitchFamily="34" charset="0"/>
              <a:buChar char="•"/>
            </a:pPr>
            <a:r>
              <a:rPr lang="en-US" b="0" i="0" dirty="0">
                <a:solidFill>
                  <a:schemeClr val="bg1"/>
                </a:solidFill>
                <a:effectLst/>
                <a:latin typeface="Century Gothic" panose="020B0502020202020204" pitchFamily="34" charset="0"/>
              </a:rPr>
              <a:t>Add defense in depth layers to reduce risk</a:t>
            </a:r>
          </a:p>
          <a:p>
            <a:pPr marL="742950" lvl="1" indent="-285750" algn="l">
              <a:buFont typeface="Arial" panose="020B0604020202020204" pitchFamily="34" charset="0"/>
              <a:buChar char="•"/>
            </a:pPr>
            <a:r>
              <a:rPr lang="en-US" dirty="0">
                <a:solidFill>
                  <a:schemeClr val="bg1"/>
                </a:solidFill>
                <a:latin typeface="Century Gothic" panose="020B0502020202020204" pitchFamily="34" charset="0"/>
              </a:rPr>
              <a:t>Reduce liability</a:t>
            </a:r>
          </a:p>
          <a:p>
            <a:pPr marL="742950" lvl="1" indent="-285750" algn="l">
              <a:buFont typeface="Arial" panose="020B0604020202020204" pitchFamily="34" charset="0"/>
              <a:buChar char="•"/>
            </a:pPr>
            <a:r>
              <a:rPr lang="en-US" b="0" i="0" dirty="0">
                <a:solidFill>
                  <a:schemeClr val="bg1"/>
                </a:solidFill>
                <a:effectLst/>
                <a:latin typeface="Century Gothic" panose="020B0502020202020204" pitchFamily="34" charset="0"/>
              </a:rPr>
              <a:t>Increase reputation and public trust</a:t>
            </a:r>
          </a:p>
          <a:p>
            <a:pPr marL="742950" lvl="1" indent="-285750" algn="l">
              <a:buFont typeface="Arial" panose="020B0604020202020204" pitchFamily="34" charset="0"/>
              <a:buChar char="•"/>
            </a:pPr>
            <a:r>
              <a:rPr lang="en-US" b="0" i="0" dirty="0">
                <a:solidFill>
                  <a:schemeClr val="bg1"/>
                </a:solidFill>
                <a:effectLst/>
                <a:latin typeface="Century Gothic" panose="020B0502020202020204" pitchFamily="34" charset="0"/>
              </a:rPr>
              <a:t>Find and eliminate any possible risks before someone else does</a:t>
            </a: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slide14">
            <a:hlinkClick r:id="" action="ppaction://media"/>
            <a:extLst>
              <a:ext uri="{FF2B5EF4-FFF2-40B4-BE49-F238E27FC236}">
                <a16:creationId xmlns:a16="http://schemas.microsoft.com/office/drawing/2014/main" id="{93F223EE-ECD4-B3FB-E6A4-FFCB7F46E33D}"/>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3433223" y="1489082"/>
            <a:ext cx="1314215" cy="424599"/>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7020"/>
    </mc:Choice>
    <mc:Fallback>
      <p:transition spd="slow" advTm="470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47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extLst>
    <p:ext uri="{E180D4A7-C9FB-4DFB-919C-405C955672EB}">
      <p14:showEvtLst xmlns:p14="http://schemas.microsoft.com/office/powerpoint/2010/main">
        <p14:playEvt time="5" objId="2"/>
        <p14:stopEvt time="44502" objId="2"/>
      </p14:showEvt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algn="l">
              <a:buFont typeface="Arial" panose="020B0604020202020204" pitchFamily="34" charset="0"/>
              <a:buChar char="•"/>
            </a:pPr>
            <a:r>
              <a:rPr lang="en-US" b="1" i="0" dirty="0">
                <a:solidFill>
                  <a:schemeClr val="bg1"/>
                </a:solidFill>
                <a:effectLst/>
                <a:latin typeface="Century Gothic" panose="020B0502020202020204" pitchFamily="34" charset="0"/>
              </a:rPr>
              <a:t>Automated Security Testing:</a:t>
            </a:r>
            <a:endParaRPr lang="en-US" b="0" i="0" dirty="0">
              <a:solidFill>
                <a:schemeClr val="bg1"/>
              </a:solidFill>
              <a:effectLst/>
              <a:latin typeface="Century Gothic" panose="020B0502020202020204" pitchFamily="34" charset="0"/>
            </a:endParaRPr>
          </a:p>
          <a:p>
            <a:pPr marL="742950" lvl="1" indent="-285750" algn="l">
              <a:buFont typeface="Arial" panose="020B0604020202020204" pitchFamily="34" charset="0"/>
              <a:buChar char="•"/>
            </a:pPr>
            <a:r>
              <a:rPr lang="en-US" b="0" i="0" dirty="0">
                <a:solidFill>
                  <a:schemeClr val="bg1"/>
                </a:solidFill>
                <a:effectLst/>
                <a:latin typeface="Century Gothic" panose="020B0502020202020204" pitchFamily="34" charset="0"/>
              </a:rPr>
              <a:t>Enhance development pipeline with comprehensive tools like Veracode.</a:t>
            </a:r>
          </a:p>
          <a:p>
            <a:pPr marL="742950" lvl="1" indent="-285750" algn="l">
              <a:buFont typeface="Arial" panose="020B0604020202020204" pitchFamily="34" charset="0"/>
              <a:buChar char="•"/>
            </a:pPr>
            <a:r>
              <a:rPr lang="en-US" b="0" i="0" dirty="0">
                <a:solidFill>
                  <a:schemeClr val="bg1"/>
                </a:solidFill>
                <a:effectLst/>
                <a:latin typeface="Century Gothic" panose="020B0502020202020204" pitchFamily="34" charset="0"/>
              </a:rPr>
              <a:t>Detect vulnerabilities early, reducing the risk of security breaches.</a:t>
            </a:r>
          </a:p>
          <a:p>
            <a:pPr algn="l">
              <a:buFont typeface="Arial" panose="020B0604020202020204" pitchFamily="34" charset="0"/>
              <a:buChar char="•"/>
            </a:pPr>
            <a:r>
              <a:rPr lang="en-US" b="1" i="0" dirty="0">
                <a:solidFill>
                  <a:schemeClr val="bg1"/>
                </a:solidFill>
                <a:effectLst/>
                <a:latin typeface="Century Gothic" panose="020B0502020202020204" pitchFamily="34" charset="0"/>
              </a:rPr>
              <a:t>Incident Response Plan Refinement:</a:t>
            </a:r>
            <a:endParaRPr lang="en-US" b="0" i="0" dirty="0">
              <a:solidFill>
                <a:schemeClr val="bg1"/>
              </a:solidFill>
              <a:effectLst/>
              <a:latin typeface="Century Gothic" panose="020B0502020202020204" pitchFamily="34" charset="0"/>
            </a:endParaRPr>
          </a:p>
          <a:p>
            <a:pPr marL="742950" lvl="1" indent="-285750" algn="l">
              <a:buFont typeface="Arial" panose="020B0604020202020204" pitchFamily="34" charset="0"/>
              <a:buChar char="•"/>
            </a:pPr>
            <a:r>
              <a:rPr lang="en-US" b="0" i="0" dirty="0">
                <a:solidFill>
                  <a:schemeClr val="bg1"/>
                </a:solidFill>
                <a:effectLst/>
                <a:latin typeface="Century Gothic" panose="020B0502020202020204" pitchFamily="34" charset="0"/>
              </a:rPr>
              <a:t>Learn from real-world incidents such as the Experian data breach.</a:t>
            </a:r>
          </a:p>
          <a:p>
            <a:pPr marL="742950" lvl="1" indent="-285750" algn="l">
              <a:buFont typeface="Arial" panose="020B0604020202020204" pitchFamily="34" charset="0"/>
              <a:buChar char="•"/>
            </a:pPr>
            <a:r>
              <a:rPr lang="en-US" b="0" i="0" dirty="0">
                <a:solidFill>
                  <a:schemeClr val="bg1"/>
                </a:solidFill>
                <a:effectLst/>
                <a:latin typeface="Century Gothic" panose="020B0502020202020204" pitchFamily="34" charset="0"/>
              </a:rPr>
              <a:t>Refine the plan for increased effectiveness in response strategies.</a:t>
            </a: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slide15">
            <a:hlinkClick r:id="" action="ppaction://media"/>
            <a:extLst>
              <a:ext uri="{FF2B5EF4-FFF2-40B4-BE49-F238E27FC236}">
                <a16:creationId xmlns:a16="http://schemas.microsoft.com/office/drawing/2014/main" id="{2529CC1D-5A95-70B7-DD3D-65A424695491}"/>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2849563" y="1600200"/>
            <a:ext cx="1158233" cy="6524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2879"/>
    </mc:Choice>
    <mc:Fallback>
      <p:transition spd="slow" advTm="528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09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extLst>
    <p:ext uri="{E180D4A7-C9FB-4DFB-919C-405C955672EB}">
      <p14:showEvtLst xmlns:p14="http://schemas.microsoft.com/office/powerpoint/2010/main">
        <p14:playEvt time="5" objId="2"/>
        <p14:stopEvt time="51125" objId="2"/>
      </p14:showEvt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algn="l">
              <a:buFont typeface="Arial" panose="020B0604020202020204" pitchFamily="34" charset="0"/>
              <a:buChar char="•"/>
            </a:pPr>
            <a:r>
              <a:rPr lang="en-US" b="1" i="0" dirty="0">
                <a:solidFill>
                  <a:schemeClr val="bg1"/>
                </a:solidFill>
                <a:effectLst/>
                <a:latin typeface="Century Gothic" panose="020B0502020202020204" pitchFamily="34" charset="0"/>
              </a:rPr>
              <a:t>ISO/IEC 27001 Adoption:</a:t>
            </a:r>
            <a:endParaRPr lang="en-US" b="0" i="0" dirty="0">
              <a:solidFill>
                <a:schemeClr val="bg1"/>
              </a:solidFill>
              <a:effectLst/>
              <a:latin typeface="Century Gothic" panose="020B0502020202020204" pitchFamily="34" charset="0"/>
            </a:endParaRPr>
          </a:p>
          <a:p>
            <a:pPr marL="742950" lvl="1" indent="-285750" algn="l">
              <a:buFont typeface="Arial" panose="020B0604020202020204" pitchFamily="34" charset="0"/>
              <a:buChar char="•"/>
            </a:pPr>
            <a:r>
              <a:rPr lang="en-US" b="0" i="0" dirty="0">
                <a:solidFill>
                  <a:schemeClr val="bg1"/>
                </a:solidFill>
                <a:effectLst/>
                <a:latin typeface="Century Gothic" panose="020B0502020202020204" pitchFamily="34" charset="0"/>
              </a:rPr>
              <a:t>A Systematic approach for managing sensitive information.</a:t>
            </a:r>
          </a:p>
          <a:p>
            <a:pPr marL="742950" lvl="1" indent="-285750" algn="l">
              <a:buFont typeface="Arial" panose="020B0604020202020204" pitchFamily="34" charset="0"/>
              <a:buChar char="•"/>
            </a:pPr>
            <a:r>
              <a:rPr lang="en-US" b="0" i="0" dirty="0">
                <a:solidFill>
                  <a:schemeClr val="bg1"/>
                </a:solidFill>
                <a:effectLst/>
                <a:latin typeface="Century Gothic" panose="020B0502020202020204" pitchFamily="34" charset="0"/>
              </a:rPr>
              <a:t>Ensure data confidentiality, integrity, and reliability.</a:t>
            </a:r>
          </a:p>
          <a:p>
            <a:pPr algn="l">
              <a:buFont typeface="Arial" panose="020B0604020202020204" pitchFamily="34" charset="0"/>
              <a:buChar char="•"/>
            </a:pPr>
            <a:r>
              <a:rPr lang="en-US" b="1" i="0" dirty="0">
                <a:solidFill>
                  <a:schemeClr val="bg1"/>
                </a:solidFill>
                <a:effectLst/>
                <a:latin typeface="Century Gothic" panose="020B0502020202020204" pitchFamily="34" charset="0"/>
              </a:rPr>
              <a:t>Zero Trust Security Model:</a:t>
            </a:r>
            <a:endParaRPr lang="en-US" b="0" i="0" dirty="0">
              <a:solidFill>
                <a:schemeClr val="bg1"/>
              </a:solidFill>
              <a:effectLst/>
              <a:latin typeface="Century Gothic" panose="020B0502020202020204" pitchFamily="34" charset="0"/>
            </a:endParaRPr>
          </a:p>
          <a:p>
            <a:pPr marL="742950" lvl="1" indent="-285750" algn="l">
              <a:buFont typeface="Arial" panose="020B0604020202020204" pitchFamily="34" charset="0"/>
              <a:buChar char="•"/>
            </a:pPr>
            <a:r>
              <a:rPr lang="en-US" b="0" i="0" dirty="0">
                <a:solidFill>
                  <a:schemeClr val="bg1"/>
                </a:solidFill>
                <a:effectLst/>
                <a:latin typeface="Century Gothic" panose="020B0502020202020204" pitchFamily="34" charset="0"/>
              </a:rPr>
              <a:t>Implement multi-factor authentication.</a:t>
            </a:r>
          </a:p>
          <a:p>
            <a:pPr algn="l">
              <a:buFont typeface="Arial" panose="020B0604020202020204" pitchFamily="34" charset="0"/>
              <a:buChar char="•"/>
            </a:pPr>
            <a:r>
              <a:rPr lang="en-US" b="1" i="0" dirty="0">
                <a:solidFill>
                  <a:schemeClr val="bg1"/>
                </a:solidFill>
                <a:effectLst/>
                <a:latin typeface="Century Gothic" panose="020B0502020202020204" pitchFamily="34" charset="0"/>
              </a:rPr>
              <a:t>Proactive Incident Response:</a:t>
            </a:r>
            <a:endParaRPr lang="en-US" b="0" i="0" dirty="0">
              <a:solidFill>
                <a:schemeClr val="bg1"/>
              </a:solidFill>
              <a:effectLst/>
              <a:latin typeface="Century Gothic" panose="020B0502020202020204" pitchFamily="34" charset="0"/>
            </a:endParaRPr>
          </a:p>
          <a:p>
            <a:pPr marL="742950" lvl="1" indent="-285750" algn="l">
              <a:buFont typeface="Arial" panose="020B0604020202020204" pitchFamily="34" charset="0"/>
              <a:buChar char="•"/>
            </a:pPr>
            <a:r>
              <a:rPr lang="en-US" b="0" i="0" dirty="0">
                <a:solidFill>
                  <a:schemeClr val="bg1"/>
                </a:solidFill>
                <a:effectLst/>
                <a:latin typeface="Century Gothic" panose="020B0502020202020204" pitchFamily="34" charset="0"/>
              </a:rPr>
              <a:t>Refine plans based on real-world incidents for better adaptability.</a:t>
            </a:r>
          </a:p>
          <a:p>
            <a:pPr algn="l">
              <a:buFont typeface="Arial" panose="020B0604020202020204" pitchFamily="34" charset="0"/>
              <a:buChar char="•"/>
            </a:pPr>
            <a:r>
              <a:rPr lang="en-US" b="1" i="0" dirty="0">
                <a:solidFill>
                  <a:schemeClr val="bg1"/>
                </a:solidFill>
                <a:effectLst/>
                <a:latin typeface="Century Gothic" panose="020B0502020202020204" pitchFamily="34" charset="0"/>
              </a:rPr>
              <a:t>Continuous Education and Training:</a:t>
            </a:r>
            <a:endParaRPr lang="en-US" b="0" i="0" dirty="0">
              <a:solidFill>
                <a:schemeClr val="bg1"/>
              </a:solidFill>
              <a:effectLst/>
              <a:latin typeface="Century Gothic" panose="020B0502020202020204" pitchFamily="34" charset="0"/>
            </a:endParaRPr>
          </a:p>
          <a:p>
            <a:pPr marL="742950" lvl="1" indent="-285750" algn="l">
              <a:buFont typeface="Arial" panose="020B0604020202020204" pitchFamily="34" charset="0"/>
              <a:buChar char="•"/>
            </a:pPr>
            <a:r>
              <a:rPr lang="en-US" b="0" i="0" dirty="0">
                <a:solidFill>
                  <a:schemeClr val="bg1"/>
                </a:solidFill>
                <a:effectLst/>
                <a:latin typeface="Century Gothic" panose="020B0502020202020204" pitchFamily="34" charset="0"/>
              </a:rPr>
              <a:t>Regularly educate personnel on the latest security threats.</a:t>
            </a:r>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slide16">
            <a:hlinkClick r:id="" action="ppaction://media"/>
            <a:extLst>
              <a:ext uri="{FF2B5EF4-FFF2-40B4-BE49-F238E27FC236}">
                <a16:creationId xmlns:a16="http://schemas.microsoft.com/office/drawing/2014/main" id="{55FA4B2B-9985-5233-5123-3BDD4729AAB8}"/>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flipV="1">
            <a:off x="4212076" y="1156332"/>
            <a:ext cx="787941" cy="443867"/>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9874"/>
    </mc:Choice>
    <mc:Fallback>
      <p:transition spd="slow" advTm="498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73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extLst>
    <p:ext uri="{E180D4A7-C9FB-4DFB-919C-405C955672EB}">
      <p14:showEvtLst xmlns:p14="http://schemas.microsoft.com/office/powerpoint/2010/main">
        <p14:playEvt time="10" objId="2"/>
        <p14:stopEvt time="47779" objId="2"/>
      </p14:showEvt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70000" lnSpcReduction="20000"/>
          </a:bodyPr>
          <a:lstStyle/>
          <a:p>
            <a:pPr marL="457200" indent="-457200">
              <a:lnSpc>
                <a:spcPct val="200000"/>
              </a:lnSpc>
            </a:pPr>
            <a:r>
              <a:rPr lang="en-US" sz="1800" dirty="0" err="1">
                <a:effectLst/>
                <a:latin typeface="Times New Roman" panose="02020603050405020304" pitchFamily="18" charset="0"/>
              </a:rPr>
              <a:t>BlackRockEngineering</a:t>
            </a:r>
            <a:r>
              <a:rPr lang="en-US" sz="1800" dirty="0">
                <a:effectLst/>
                <a:latin typeface="Times New Roman" panose="02020603050405020304" pitchFamily="18" charset="0"/>
              </a:rPr>
              <a:t>. (2022, January 4). Automation in C++ - BlackRock Engineering. </a:t>
            </a:r>
            <a:r>
              <a:rPr lang="en-US" sz="1800" i="1" dirty="0">
                <a:effectLst/>
                <a:latin typeface="Times New Roman" panose="02020603050405020304" pitchFamily="18" charset="0"/>
              </a:rPr>
              <a:t>Medium</a:t>
            </a:r>
            <a:r>
              <a:rPr lang="en-US" sz="1800" dirty="0">
                <a:effectLst/>
                <a:latin typeface="Times New Roman" panose="02020603050405020304" pitchFamily="18" charset="0"/>
              </a:rPr>
              <a:t>. https://engineering.blackrock.com/automation-in-c-6f9666bbb3f7</a:t>
            </a:r>
          </a:p>
          <a:p>
            <a:pPr marL="457200" indent="-457200">
              <a:lnSpc>
                <a:spcPct val="200000"/>
              </a:lnSpc>
            </a:pPr>
            <a:r>
              <a:rPr lang="en-US" sz="1800" dirty="0" err="1">
                <a:effectLst/>
                <a:latin typeface="Times New Roman" panose="02020603050405020304" pitchFamily="18" charset="0"/>
              </a:rPr>
              <a:t>Kirsh</a:t>
            </a:r>
            <a:r>
              <a:rPr lang="en-US" sz="1800" dirty="0">
                <a:effectLst/>
                <a:latin typeface="Times New Roman" panose="02020603050405020304" pitchFamily="18" charset="0"/>
              </a:rPr>
              <a:t>, A. (2022, August 16). </a:t>
            </a:r>
            <a:r>
              <a:rPr lang="en-US" sz="1800" i="1" dirty="0">
                <a:effectLst/>
                <a:latin typeface="Times New Roman" panose="02020603050405020304" pitchFamily="18" charset="0"/>
              </a:rPr>
              <a:t>Top 10 secure C++ coding practices - </a:t>
            </a:r>
            <a:r>
              <a:rPr lang="en-US" sz="1800" i="1" dirty="0" err="1">
                <a:effectLst/>
                <a:latin typeface="Times New Roman" panose="02020603050405020304" pitchFamily="18" charset="0"/>
              </a:rPr>
              <a:t>Incredibuild</a:t>
            </a:r>
            <a:r>
              <a:rPr lang="en-US" sz="1800" dirty="0">
                <a:effectLst/>
                <a:latin typeface="Times New Roman" panose="02020603050405020304" pitchFamily="18" charset="0"/>
              </a:rPr>
              <a:t>. </a:t>
            </a:r>
            <a:r>
              <a:rPr lang="en-US" sz="1800" dirty="0" err="1">
                <a:effectLst/>
                <a:latin typeface="Times New Roman" panose="02020603050405020304" pitchFamily="18" charset="0"/>
              </a:rPr>
              <a:t>Incredibuild</a:t>
            </a:r>
            <a:r>
              <a:rPr lang="en-US" sz="1800" dirty="0">
                <a:effectLst/>
                <a:latin typeface="Times New Roman" panose="02020603050405020304" pitchFamily="18" charset="0"/>
              </a:rPr>
              <a:t>. https://www.incredibuild.com/blog/top-10-secure-c-coding-practices</a:t>
            </a:r>
          </a:p>
          <a:p>
            <a:pPr marL="457200" indent="-457200">
              <a:lnSpc>
                <a:spcPct val="200000"/>
              </a:lnSpc>
            </a:pPr>
            <a:r>
              <a:rPr lang="en-US" sz="1800" dirty="0" err="1">
                <a:effectLst/>
                <a:latin typeface="Times New Roman" panose="02020603050405020304" pitchFamily="18" charset="0"/>
              </a:rPr>
              <a:t>Muncaster</a:t>
            </a:r>
            <a:r>
              <a:rPr lang="en-US" sz="1800" dirty="0">
                <a:effectLst/>
                <a:latin typeface="Times New Roman" panose="02020603050405020304" pitchFamily="18" charset="0"/>
              </a:rPr>
              <a:t>, P. (2020, August 20). </a:t>
            </a:r>
            <a:r>
              <a:rPr lang="en-US" sz="1800" i="1" dirty="0">
                <a:effectLst/>
                <a:latin typeface="Times New Roman" panose="02020603050405020304" pitchFamily="18" charset="0"/>
              </a:rPr>
              <a:t>Experian data breach hits estimated 24 million customers</a:t>
            </a:r>
            <a:r>
              <a:rPr lang="en-US" sz="1800" dirty="0">
                <a:effectLst/>
                <a:latin typeface="Times New Roman" panose="02020603050405020304" pitchFamily="18" charset="0"/>
              </a:rPr>
              <a:t>. </a:t>
            </a:r>
            <a:r>
              <a:rPr lang="en-US" sz="1800" dirty="0" err="1">
                <a:effectLst/>
                <a:latin typeface="Times New Roman" panose="02020603050405020304" pitchFamily="18" charset="0"/>
              </a:rPr>
              <a:t>Infosecurity</a:t>
            </a:r>
            <a:r>
              <a:rPr lang="en-US" sz="1800" dirty="0">
                <a:effectLst/>
                <a:latin typeface="Times New Roman" panose="02020603050405020304" pitchFamily="18" charset="0"/>
              </a:rPr>
              <a:t> Magazine. https://www.infosecurity-magazine.com/news/experian-data-breach-24-million/</a:t>
            </a:r>
          </a:p>
          <a:p>
            <a:pPr marL="457200" indent="-457200">
              <a:lnSpc>
                <a:spcPct val="200000"/>
              </a:lnSpc>
            </a:pPr>
            <a:r>
              <a:rPr lang="en-US" sz="1800" i="1" dirty="0">
                <a:effectLst/>
                <a:latin typeface="Times New Roman" panose="02020603050405020304" pitchFamily="18" charset="0"/>
              </a:rPr>
              <a:t>Secure Coding in C++11 and C++14</a:t>
            </a:r>
            <a:r>
              <a:rPr lang="en-US" sz="1800" dirty="0">
                <a:effectLst/>
                <a:latin typeface="Times New Roman" panose="02020603050405020304" pitchFamily="18" charset="0"/>
              </a:rPr>
              <a:t>. (2016, September 26). SEI Blog. https://insights.sei.cmu.edu/blog/secure-coding-in-c11-and-c14/</a:t>
            </a:r>
          </a:p>
          <a:p>
            <a:pPr marL="457200" indent="-457200">
              <a:lnSpc>
                <a:spcPct val="200000"/>
              </a:lnSpc>
            </a:pPr>
            <a:r>
              <a:rPr lang="en-US" sz="1800" dirty="0">
                <a:effectLst/>
                <a:latin typeface="Times New Roman" panose="02020603050405020304" pitchFamily="18" charset="0"/>
              </a:rPr>
              <a:t>Team, A. C. (2018, April 4). </a:t>
            </a:r>
            <a:r>
              <a:rPr lang="en-US" sz="1800" i="1" dirty="0">
                <a:effectLst/>
                <a:latin typeface="Times New Roman" panose="02020603050405020304" pitchFamily="18" charset="0"/>
              </a:rPr>
              <a:t>Defensive programming with new C++ standards – </a:t>
            </a:r>
            <a:r>
              <a:rPr lang="en-US" sz="1800" i="1" dirty="0" err="1">
                <a:effectLst/>
                <a:latin typeface="Times New Roman" panose="02020603050405020304" pitchFamily="18" charset="0"/>
              </a:rPr>
              <a:t>CppDepend</a:t>
            </a:r>
            <a:r>
              <a:rPr lang="en-US" sz="1800" i="1" dirty="0">
                <a:effectLst/>
                <a:latin typeface="Times New Roman" panose="02020603050405020304" pitchFamily="18" charset="0"/>
              </a:rPr>
              <a:t>:</a:t>
            </a:r>
            <a:r>
              <a:rPr lang="en-US" sz="1800" dirty="0">
                <a:effectLst/>
                <a:latin typeface="Times New Roman" panose="02020603050405020304" pitchFamily="18" charset="0"/>
              </a:rPr>
              <a:t> https://cppdepend.com/blog/defensive-programming-with-new-c-standards/</a:t>
            </a:r>
          </a:p>
        </p:txBody>
      </p:sp>
      <p:pic>
        <p:nvPicPr>
          <p:cNvPr id="239" name="Google Shape;239;p14"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393"/>
    </mc:Choice>
    <mc:Fallback>
      <p:transition spd="slow" advTm="639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slide2">
            <a:hlinkClick r:id="" action="ppaction://media"/>
            <a:extLst>
              <a:ext uri="{FF2B5EF4-FFF2-40B4-BE49-F238E27FC236}">
                <a16:creationId xmlns:a16="http://schemas.microsoft.com/office/drawing/2014/main" id="{F546DD50-FA96-6CAF-3A20-5175BE8F6DE3}"/>
              </a:ext>
            </a:extLst>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flipH="1">
            <a:off x="231301" y="1493197"/>
            <a:ext cx="268050" cy="150778"/>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3098"/>
    </mc:Choice>
    <mc:Fallback>
      <p:transition spd="slow" advTm="430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91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extLst>
    <p:ext uri="{E180D4A7-C9FB-4DFB-919C-405C955672EB}">
      <p14:showEvtLst xmlns:p14="http://schemas.microsoft.com/office/powerpoint/2010/main">
        <p14:playEvt time="7" objId="2"/>
        <p14:stopEvt time="40957" objId="2"/>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0"/>
            <a:ext cx="8610600" cy="1149225"/>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sp>
        <p:nvSpPr>
          <p:cNvPr id="160" name="Google Shape;160;p4"/>
          <p:cNvSpPr txBox="1">
            <a:spLocks noGrp="1"/>
          </p:cNvSpPr>
          <p:nvPr>
            <p:ph type="body" idx="1"/>
          </p:nvPr>
        </p:nvSpPr>
        <p:spPr>
          <a:xfrm>
            <a:off x="1327825" y="3357005"/>
            <a:ext cx="45719" cy="71995"/>
          </a:xfrm>
          <a:prstGeom prst="rect">
            <a:avLst/>
          </a:prstGeom>
          <a:noFill/>
          <a:ln>
            <a:noFill/>
          </a:ln>
        </p:spPr>
        <p:txBody>
          <a:bodyPr spcFirstLastPara="1" wrap="square" lIns="91425" tIns="45700" rIns="91425" bIns="45700" anchor="t" anchorCtr="0">
            <a:normAutofit fontScale="25000" lnSpcReduction="20000"/>
          </a:bodyPr>
          <a:lstStyle/>
          <a:p>
            <a:pPr marL="228600" lvl="0" indent="-88900" algn="l" rtl="0">
              <a:lnSpc>
                <a:spcPct val="90000"/>
              </a:lnSpc>
              <a:spcBef>
                <a:spcPts val="1000"/>
              </a:spcBef>
              <a:spcAft>
                <a:spcPts val="0"/>
              </a:spcAft>
              <a:buClr>
                <a:schemeClr val="lt1"/>
              </a:buClr>
              <a:buSzPts val="2200"/>
              <a:buNone/>
            </a:pPr>
            <a:endParaRPr dirty="0"/>
          </a:p>
        </p:txBody>
      </p:sp>
      <p:graphicFrame>
        <p:nvGraphicFramePr>
          <p:cNvPr id="161" name="Google Shape;161;p4" descr="Alt text required"/>
          <p:cNvGraphicFramePr/>
          <p:nvPr>
            <p:extLst>
              <p:ext uri="{D42A27DB-BD31-4B8C-83A1-F6EECF244321}">
                <p14:modId xmlns:p14="http://schemas.microsoft.com/office/powerpoint/2010/main" val="3097096816"/>
              </p:ext>
            </p:extLst>
          </p:nvPr>
        </p:nvGraphicFramePr>
        <p:xfrm>
          <a:off x="3171900" y="1268886"/>
          <a:ext cx="7769275" cy="5528482"/>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738850">
                  <a:extLst>
                    <a:ext uri="{9D8B030D-6E8A-4147-A177-3AD203B41FA5}">
                      <a16:colId xmlns:a16="http://schemas.microsoft.com/office/drawing/2014/main" val="20001"/>
                    </a:ext>
                  </a:extLst>
                </a:gridCol>
              </a:tblGrid>
              <a:tr h="3272992">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latin typeface="Century Gothic" panose="020B0502020202020204" pitchFamily="34" charset="0"/>
                        </a:rPr>
                        <a:t>Likely</a:t>
                      </a:r>
                      <a:endParaRPr lang="en-US" sz="1400" u="none" strike="noStrike" cap="none" dirty="0">
                        <a:latin typeface="Century Gothic" panose="020B0502020202020204" pitchFamily="34" charset="0"/>
                      </a:endParaRPr>
                    </a:p>
                    <a:p>
                      <a:pPr marL="0" marR="0" lvl="0" indent="0" algn="ctr" rtl="0">
                        <a:lnSpc>
                          <a:spcPct val="100000"/>
                        </a:lnSpc>
                        <a:spcBef>
                          <a:spcPts val="0"/>
                        </a:spcBef>
                        <a:spcAft>
                          <a:spcPts val="0"/>
                        </a:spcAft>
                        <a:buClr>
                          <a:srgbClr val="000000"/>
                        </a:buClr>
                        <a:buSzPts val="3600"/>
                        <a:buFont typeface="Arial"/>
                        <a:buNone/>
                      </a:pPr>
                      <a:r>
                        <a:rPr lang="en-US" sz="2500" u="none" strike="noStrike" cap="none" dirty="0">
                          <a:solidFill>
                            <a:srgbClr val="FFD966"/>
                          </a:solidFill>
                          <a:latin typeface="Century Gothic" panose="020B0502020202020204" pitchFamily="34" charset="0"/>
                        </a:rPr>
                        <a:t>STD-003-CPP</a:t>
                      </a:r>
                    </a:p>
                    <a:p>
                      <a:pPr marL="0" marR="0" lvl="0" indent="0" algn="ctr" rtl="0">
                        <a:lnSpc>
                          <a:spcPct val="100000"/>
                        </a:lnSpc>
                        <a:spcBef>
                          <a:spcPts val="0"/>
                        </a:spcBef>
                        <a:spcAft>
                          <a:spcPts val="0"/>
                        </a:spcAft>
                        <a:buClr>
                          <a:srgbClr val="000000"/>
                        </a:buClr>
                        <a:buSzPts val="3600"/>
                        <a:buFont typeface="Arial"/>
                        <a:buNone/>
                      </a:pPr>
                      <a:r>
                        <a:rPr lang="en-US" sz="2500" u="none" strike="noStrike" cap="none" dirty="0">
                          <a:solidFill>
                            <a:srgbClr val="FFD966"/>
                          </a:solidFill>
                          <a:latin typeface="Century Gothic" panose="020B0502020202020204" pitchFamily="34" charset="0"/>
                        </a:rPr>
                        <a:t>STD-004-JAV</a:t>
                      </a:r>
                    </a:p>
                    <a:p>
                      <a:pPr marL="0" marR="0" lvl="0" indent="0" algn="ctr" rtl="0">
                        <a:lnSpc>
                          <a:spcPct val="100000"/>
                        </a:lnSpc>
                        <a:spcBef>
                          <a:spcPts val="0"/>
                        </a:spcBef>
                        <a:spcAft>
                          <a:spcPts val="0"/>
                        </a:spcAft>
                        <a:buClr>
                          <a:srgbClr val="000000"/>
                        </a:buClr>
                        <a:buSzPts val="3600"/>
                        <a:buFont typeface="Arial"/>
                        <a:buNone/>
                      </a:pPr>
                      <a:r>
                        <a:rPr lang="en-US" sz="2500" u="none" strike="noStrike" cap="none" dirty="0">
                          <a:solidFill>
                            <a:srgbClr val="FFD966"/>
                          </a:solidFill>
                          <a:latin typeface="Century Gothic" panose="020B0502020202020204" pitchFamily="34" charset="0"/>
                        </a:rPr>
                        <a:t>STD-005-CPP</a:t>
                      </a:r>
                    </a:p>
                    <a:p>
                      <a:pPr marL="0" marR="0" lvl="0" indent="0" algn="ctr" rtl="0">
                        <a:lnSpc>
                          <a:spcPct val="100000"/>
                        </a:lnSpc>
                        <a:spcBef>
                          <a:spcPts val="0"/>
                        </a:spcBef>
                        <a:spcAft>
                          <a:spcPts val="0"/>
                        </a:spcAft>
                        <a:buClr>
                          <a:srgbClr val="000000"/>
                        </a:buClr>
                        <a:buSzPts val="3600"/>
                        <a:buFont typeface="Arial"/>
                        <a:buNone/>
                      </a:pPr>
                      <a:r>
                        <a:rPr lang="en-US" sz="2500" u="none" strike="noStrike" cap="none" dirty="0">
                          <a:solidFill>
                            <a:srgbClr val="FFD966"/>
                          </a:solidFill>
                          <a:latin typeface="Century Gothic" panose="020B0502020202020204" pitchFamily="34" charset="0"/>
                        </a:rPr>
                        <a:t>STD-007-CPP</a:t>
                      </a:r>
                      <a:br>
                        <a:rPr lang="en-US" sz="2500" u="none" strike="noStrike" cap="none" dirty="0">
                          <a:solidFill>
                            <a:srgbClr val="FFD966"/>
                          </a:solidFill>
                          <a:latin typeface="Century Gothic" panose="020B0502020202020204" pitchFamily="34" charset="0"/>
                        </a:rPr>
                      </a:br>
                      <a:r>
                        <a:rPr lang="en-US" sz="2500" u="none" strike="noStrike" cap="none" dirty="0">
                          <a:solidFill>
                            <a:srgbClr val="FFD966"/>
                          </a:solidFill>
                          <a:latin typeface="Century Gothic" panose="020B0502020202020204" pitchFamily="34" charset="0"/>
                        </a:rPr>
                        <a:t>STD-008-CPP</a:t>
                      </a:r>
                    </a:p>
                    <a:p>
                      <a:pPr marL="0" marR="0" lvl="0" indent="0" algn="ctr" rtl="0">
                        <a:lnSpc>
                          <a:spcPct val="100000"/>
                        </a:lnSpc>
                        <a:spcBef>
                          <a:spcPts val="0"/>
                        </a:spcBef>
                        <a:spcAft>
                          <a:spcPts val="0"/>
                        </a:spcAft>
                        <a:buClr>
                          <a:srgbClr val="000000"/>
                        </a:buClr>
                        <a:buSzPts val="3600"/>
                        <a:buFont typeface="Arial"/>
                        <a:buNone/>
                      </a:pPr>
                      <a:r>
                        <a:rPr lang="en-US" sz="2500" u="none" strike="noStrike" cap="none" dirty="0">
                          <a:solidFill>
                            <a:srgbClr val="FFD966"/>
                          </a:solidFill>
                          <a:latin typeface="Century Gothic" panose="020B0502020202020204" pitchFamily="34" charset="0"/>
                        </a:rPr>
                        <a:t>STD-010-JAV</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latin typeface="Century Gothic" panose="020B0502020202020204" pitchFamily="34" charset="0"/>
                        </a:rPr>
                        <a:t>Priority</a:t>
                      </a:r>
                      <a:endParaRPr lang="en-US" sz="1400" u="none" strike="noStrike" cap="none" dirty="0">
                        <a:latin typeface="Century Gothic" panose="020B0502020202020204" pitchFamily="34" charset="0"/>
                      </a:endParaRPr>
                    </a:p>
                    <a:p>
                      <a:pPr marL="0" marR="0" lvl="0" indent="0" algn="ctr" rtl="0">
                        <a:lnSpc>
                          <a:spcPct val="100000"/>
                        </a:lnSpc>
                        <a:spcBef>
                          <a:spcPts val="0"/>
                        </a:spcBef>
                        <a:spcAft>
                          <a:spcPts val="0"/>
                        </a:spcAft>
                        <a:buClr>
                          <a:srgbClr val="000000"/>
                        </a:buClr>
                        <a:buSzPts val="3600"/>
                        <a:buFont typeface="Arial"/>
                        <a:buNone/>
                      </a:pPr>
                      <a:r>
                        <a:rPr lang="en-US" sz="2500" u="none" strike="noStrike" cap="none" dirty="0">
                          <a:solidFill>
                            <a:srgbClr val="FFD966"/>
                          </a:solidFill>
                          <a:latin typeface="Century Gothic" panose="020B0502020202020204" pitchFamily="34" charset="0"/>
                        </a:rPr>
                        <a:t>STD-003-CPP</a:t>
                      </a:r>
                    </a:p>
                    <a:p>
                      <a:pPr marL="0" marR="0" lvl="0" indent="0" algn="ctr" rtl="0">
                        <a:lnSpc>
                          <a:spcPct val="100000"/>
                        </a:lnSpc>
                        <a:spcBef>
                          <a:spcPts val="0"/>
                        </a:spcBef>
                        <a:spcAft>
                          <a:spcPts val="0"/>
                        </a:spcAft>
                        <a:buClr>
                          <a:srgbClr val="000000"/>
                        </a:buClr>
                        <a:buSzPts val="3600"/>
                        <a:buFont typeface="Arial"/>
                        <a:buNone/>
                      </a:pPr>
                      <a:r>
                        <a:rPr lang="en-US" sz="2500" u="none" strike="noStrike" cap="none" dirty="0">
                          <a:solidFill>
                            <a:srgbClr val="FFD966"/>
                          </a:solidFill>
                          <a:latin typeface="Century Gothic" panose="020B0502020202020204" pitchFamily="34" charset="0"/>
                        </a:rPr>
                        <a:t>STD-004-JAV</a:t>
                      </a:r>
                    </a:p>
                    <a:p>
                      <a:pPr marL="0" marR="0" lvl="0" indent="0" algn="ctr" rtl="0">
                        <a:lnSpc>
                          <a:spcPct val="100000"/>
                        </a:lnSpc>
                        <a:spcBef>
                          <a:spcPts val="0"/>
                        </a:spcBef>
                        <a:spcAft>
                          <a:spcPts val="0"/>
                        </a:spcAft>
                        <a:buClr>
                          <a:srgbClr val="000000"/>
                        </a:buClr>
                        <a:buSzPts val="3600"/>
                        <a:buFont typeface="Arial"/>
                        <a:buNone/>
                      </a:pPr>
                      <a:r>
                        <a:rPr lang="en-US" sz="2500" u="none" strike="noStrike" cap="none" dirty="0">
                          <a:solidFill>
                            <a:srgbClr val="FFD966"/>
                          </a:solidFill>
                          <a:latin typeface="Century Gothic" panose="020B0502020202020204" pitchFamily="34" charset="0"/>
                        </a:rPr>
                        <a:t>STD-005-CPP</a:t>
                      </a:r>
                    </a:p>
                    <a:p>
                      <a:pPr marL="0" marR="0" lvl="0" indent="0" algn="ctr" rtl="0">
                        <a:lnSpc>
                          <a:spcPct val="100000"/>
                        </a:lnSpc>
                        <a:spcBef>
                          <a:spcPts val="0"/>
                        </a:spcBef>
                        <a:spcAft>
                          <a:spcPts val="0"/>
                        </a:spcAft>
                        <a:buClr>
                          <a:srgbClr val="000000"/>
                        </a:buClr>
                        <a:buSzPts val="3600"/>
                        <a:buFont typeface="Arial"/>
                        <a:buNone/>
                      </a:pPr>
                      <a:r>
                        <a:rPr lang="en-US" sz="2500" u="none" strike="noStrike" cap="none" dirty="0">
                          <a:solidFill>
                            <a:srgbClr val="FFD966"/>
                          </a:solidFill>
                          <a:latin typeface="Century Gothic" panose="020B0502020202020204" pitchFamily="34" charset="0"/>
                        </a:rPr>
                        <a:t>STD-008-CPP</a:t>
                      </a:r>
                    </a:p>
                    <a:p>
                      <a:pPr marL="0" marR="0" lvl="0" indent="0" algn="ctr" rtl="0">
                        <a:lnSpc>
                          <a:spcPct val="100000"/>
                        </a:lnSpc>
                        <a:spcBef>
                          <a:spcPts val="0"/>
                        </a:spcBef>
                        <a:spcAft>
                          <a:spcPts val="0"/>
                        </a:spcAft>
                        <a:buClr>
                          <a:srgbClr val="000000"/>
                        </a:buClr>
                        <a:buSzPts val="3600"/>
                        <a:buFont typeface="Arial"/>
                        <a:buNone/>
                      </a:pPr>
                      <a:r>
                        <a:rPr lang="en-US" sz="2500" u="none" strike="noStrike" cap="none" dirty="0">
                          <a:solidFill>
                            <a:srgbClr val="FFD966"/>
                          </a:solidFill>
                          <a:latin typeface="Century Gothic" panose="020B0502020202020204" pitchFamily="34" charset="0"/>
                        </a:rPr>
                        <a:t>STD-002-CPP</a:t>
                      </a:r>
                    </a:p>
                    <a:p>
                      <a:pPr marL="0" marR="0" lvl="0" indent="0" algn="ctr" rtl="0">
                        <a:lnSpc>
                          <a:spcPct val="100000"/>
                        </a:lnSpc>
                        <a:spcBef>
                          <a:spcPts val="0"/>
                        </a:spcBef>
                        <a:spcAft>
                          <a:spcPts val="0"/>
                        </a:spcAft>
                        <a:buClr>
                          <a:srgbClr val="000000"/>
                        </a:buClr>
                        <a:buSzPts val="3600"/>
                        <a:buFont typeface="Arial"/>
                        <a:buNone/>
                      </a:pPr>
                      <a:r>
                        <a:rPr lang="en-US" sz="2500" u="none" strike="noStrike" cap="none" dirty="0">
                          <a:solidFill>
                            <a:srgbClr val="FFD966"/>
                          </a:solidFill>
                          <a:latin typeface="Century Gothic" panose="020B0502020202020204" pitchFamily="34" charset="0"/>
                        </a:rPr>
                        <a:t>STD-010-JAV</a:t>
                      </a:r>
                      <a:endParaRPr lang="en-US" sz="2500" u="none" strike="noStrike" cap="none" dirty="0">
                        <a:latin typeface="Century Gothic" panose="020B0502020202020204" pitchFamily="34" charset="0"/>
                      </a:endParaRPr>
                    </a:p>
                    <a:p>
                      <a:pPr marL="0" marR="0" lvl="0" indent="0" algn="ctr" rtl="0">
                        <a:lnSpc>
                          <a:spcPct val="100000"/>
                        </a:lnSpc>
                        <a:spcBef>
                          <a:spcPts val="0"/>
                        </a:spcBef>
                        <a:spcAft>
                          <a:spcPts val="0"/>
                        </a:spcAft>
                        <a:buClr>
                          <a:srgbClr val="000000"/>
                        </a:buClr>
                        <a:buSzPts val="3600"/>
                        <a:buFont typeface="Arial"/>
                        <a:buNone/>
                      </a:pPr>
                      <a:endParaRPr lang="en-US"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2127396">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latin typeface="Century Gothic" panose="020B0502020202020204" pitchFamily="34" charset="0"/>
                        </a:rPr>
                        <a:t>Low priority</a:t>
                      </a:r>
                      <a:endParaRPr sz="1400" u="none" strike="noStrike" cap="none" dirty="0">
                        <a:latin typeface="Century Gothic" panose="020B0502020202020204" pitchFamily="34" charset="0"/>
                      </a:endParaRPr>
                    </a:p>
                    <a:p>
                      <a:pPr marL="0" marR="0" lvl="0" indent="0" algn="ctr" rtl="0">
                        <a:lnSpc>
                          <a:spcPct val="100000"/>
                        </a:lnSpc>
                        <a:spcBef>
                          <a:spcPts val="0"/>
                        </a:spcBef>
                        <a:spcAft>
                          <a:spcPts val="0"/>
                        </a:spcAft>
                        <a:buClr>
                          <a:srgbClr val="000000"/>
                        </a:buClr>
                        <a:buSzPts val="3600"/>
                        <a:buFont typeface="Arial"/>
                        <a:buNone/>
                      </a:pPr>
                      <a:r>
                        <a:rPr lang="en-US" sz="2500" u="none" strike="noStrike" cap="none" dirty="0">
                          <a:solidFill>
                            <a:srgbClr val="FFD966"/>
                          </a:solidFill>
                          <a:latin typeface="Century Gothic" panose="020B0502020202020204" pitchFamily="34" charset="0"/>
                        </a:rPr>
                        <a:t>STD-001-CLG</a:t>
                      </a:r>
                    </a:p>
                    <a:p>
                      <a:pPr marL="0" marR="0" lvl="0" indent="0" algn="ctr" rtl="0">
                        <a:lnSpc>
                          <a:spcPct val="100000"/>
                        </a:lnSpc>
                        <a:spcBef>
                          <a:spcPts val="0"/>
                        </a:spcBef>
                        <a:spcAft>
                          <a:spcPts val="0"/>
                        </a:spcAft>
                        <a:buClr>
                          <a:srgbClr val="000000"/>
                        </a:buClr>
                        <a:buSzPts val="3600"/>
                        <a:buFont typeface="Arial"/>
                        <a:buNone/>
                      </a:pPr>
                      <a:r>
                        <a:rPr lang="en-US" sz="2500" u="none" strike="noStrike" cap="none" dirty="0">
                          <a:solidFill>
                            <a:srgbClr val="FFD966"/>
                          </a:solidFill>
                          <a:latin typeface="Century Gothic" panose="020B0502020202020204" pitchFamily="34" charset="0"/>
                        </a:rPr>
                        <a:t>STD-006-CLG</a:t>
                      </a:r>
                    </a:p>
                    <a:p>
                      <a:pPr marL="0" marR="0" lvl="0" indent="0" algn="ctr" rtl="0">
                        <a:lnSpc>
                          <a:spcPct val="100000"/>
                        </a:lnSpc>
                        <a:spcBef>
                          <a:spcPts val="0"/>
                        </a:spcBef>
                        <a:spcAft>
                          <a:spcPts val="0"/>
                        </a:spcAft>
                        <a:buClr>
                          <a:srgbClr val="000000"/>
                        </a:buClr>
                        <a:buSzPts val="3600"/>
                        <a:buFont typeface="Arial"/>
                        <a:buNone/>
                      </a:pPr>
                      <a:r>
                        <a:rPr lang="en-US" sz="2500" u="none" strike="noStrike" cap="none" dirty="0">
                          <a:solidFill>
                            <a:srgbClr val="FFD966"/>
                          </a:solidFill>
                          <a:latin typeface="Century Gothic" panose="020B0502020202020204" pitchFamily="34" charset="0"/>
                        </a:rPr>
                        <a:t>STD-007-CPP</a:t>
                      </a:r>
                    </a:p>
                    <a:p>
                      <a:pPr marL="0" marR="0" lvl="0" indent="0" algn="ctr" rtl="0">
                        <a:lnSpc>
                          <a:spcPct val="100000"/>
                        </a:lnSpc>
                        <a:spcBef>
                          <a:spcPts val="0"/>
                        </a:spcBef>
                        <a:spcAft>
                          <a:spcPts val="0"/>
                        </a:spcAft>
                        <a:buClr>
                          <a:srgbClr val="000000"/>
                        </a:buClr>
                        <a:buSzPts val="3600"/>
                        <a:buFont typeface="Arial"/>
                        <a:buNone/>
                      </a:pPr>
                      <a:r>
                        <a:rPr lang="en-US" sz="2500" u="none" strike="noStrike" cap="none" dirty="0">
                          <a:solidFill>
                            <a:srgbClr val="FFD966"/>
                          </a:solidFill>
                          <a:latin typeface="Century Gothic" panose="020B0502020202020204" pitchFamily="34" charset="0"/>
                        </a:rPr>
                        <a:t>STD-009-CLG</a:t>
                      </a:r>
                      <a:endParaRPr sz="2500" u="none" strike="noStrike" cap="none" dirty="0">
                        <a:latin typeface="Century Gothic" panose="020B0502020202020204" pitchFamily="34" charset="0"/>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latin typeface="Century Gothic" panose="020B0502020202020204" pitchFamily="34" charset="0"/>
                        </a:rPr>
                        <a:t>Unlikely</a:t>
                      </a:r>
                    </a:p>
                    <a:p>
                      <a:pPr marL="0" marR="0" lvl="0" indent="0" algn="ctr" rtl="0">
                        <a:lnSpc>
                          <a:spcPct val="100000"/>
                        </a:lnSpc>
                        <a:spcBef>
                          <a:spcPts val="0"/>
                        </a:spcBef>
                        <a:spcAft>
                          <a:spcPts val="0"/>
                        </a:spcAft>
                        <a:buClr>
                          <a:srgbClr val="000000"/>
                        </a:buClr>
                        <a:buSzPts val="3600"/>
                        <a:buFont typeface="Arial"/>
                        <a:buNone/>
                      </a:pPr>
                      <a:r>
                        <a:rPr lang="en-US" sz="2500" u="none" strike="noStrike" cap="none" dirty="0">
                          <a:solidFill>
                            <a:srgbClr val="FFD966"/>
                          </a:solidFill>
                          <a:latin typeface="Century Gothic" panose="020B0502020202020204" pitchFamily="34" charset="0"/>
                        </a:rPr>
                        <a:t>STD-001-CLG</a:t>
                      </a:r>
                    </a:p>
                    <a:p>
                      <a:pPr marL="0" marR="0" lvl="0" indent="0" algn="ctr" rtl="0">
                        <a:lnSpc>
                          <a:spcPct val="100000"/>
                        </a:lnSpc>
                        <a:spcBef>
                          <a:spcPts val="0"/>
                        </a:spcBef>
                        <a:spcAft>
                          <a:spcPts val="0"/>
                        </a:spcAft>
                        <a:buClr>
                          <a:srgbClr val="000000"/>
                        </a:buClr>
                        <a:buSzPts val="3600"/>
                        <a:buFont typeface="Arial"/>
                        <a:buNone/>
                      </a:pPr>
                      <a:r>
                        <a:rPr lang="en-US" sz="2500" u="none" strike="noStrike" cap="none" dirty="0">
                          <a:solidFill>
                            <a:srgbClr val="FFD966"/>
                          </a:solidFill>
                          <a:latin typeface="Century Gothic" panose="020B0502020202020204" pitchFamily="34" charset="0"/>
                        </a:rPr>
                        <a:t>ST-002-CPP</a:t>
                      </a:r>
                    </a:p>
                    <a:p>
                      <a:pPr marL="0" marR="0" lvl="0" indent="0" algn="ctr" rtl="0">
                        <a:lnSpc>
                          <a:spcPct val="100000"/>
                        </a:lnSpc>
                        <a:spcBef>
                          <a:spcPts val="0"/>
                        </a:spcBef>
                        <a:spcAft>
                          <a:spcPts val="0"/>
                        </a:spcAft>
                        <a:buClr>
                          <a:srgbClr val="000000"/>
                        </a:buClr>
                        <a:buSzPts val="3600"/>
                        <a:buFont typeface="Arial"/>
                        <a:buNone/>
                      </a:pPr>
                      <a:r>
                        <a:rPr lang="en-US" sz="2500" u="none" strike="noStrike" cap="none" dirty="0">
                          <a:solidFill>
                            <a:srgbClr val="FFD966"/>
                          </a:solidFill>
                          <a:latin typeface="Century Gothic" panose="020B0502020202020204" pitchFamily="34" charset="0"/>
                        </a:rPr>
                        <a:t>STD-006-CLG</a:t>
                      </a:r>
                    </a:p>
                    <a:p>
                      <a:pPr marL="0" marR="0" lvl="0" indent="0" algn="ctr" rtl="0">
                        <a:lnSpc>
                          <a:spcPct val="100000"/>
                        </a:lnSpc>
                        <a:spcBef>
                          <a:spcPts val="0"/>
                        </a:spcBef>
                        <a:spcAft>
                          <a:spcPts val="0"/>
                        </a:spcAft>
                        <a:buClr>
                          <a:srgbClr val="000000"/>
                        </a:buClr>
                        <a:buSzPts val="3600"/>
                        <a:buFont typeface="Arial"/>
                        <a:buNone/>
                      </a:pPr>
                      <a:r>
                        <a:rPr lang="en-US" sz="2500" u="none" strike="noStrike" cap="none" dirty="0">
                          <a:solidFill>
                            <a:srgbClr val="FFD966"/>
                          </a:solidFill>
                          <a:latin typeface="Century Gothic" panose="020B0502020202020204" pitchFamily="34" charset="0"/>
                        </a:rPr>
                        <a:t>STD-009-CLG</a:t>
                      </a:r>
                      <a:endParaRPr lang="en-US" sz="2500" u="none" strike="noStrike" cap="none" dirty="0">
                        <a:latin typeface="Century Gothic" panose="020B0502020202020204" pitchFamily="34" charset="0"/>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slide3">
            <a:hlinkClick r:id="" action="ppaction://media"/>
            <a:extLst>
              <a:ext uri="{FF2B5EF4-FFF2-40B4-BE49-F238E27FC236}">
                <a16:creationId xmlns:a16="http://schemas.microsoft.com/office/drawing/2014/main" id="{F8332639-7F4F-B19C-9C70-B855546BDFF2}"/>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0" y="1449422"/>
            <a:ext cx="951148" cy="535021"/>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5451"/>
    </mc:Choice>
    <mc:Fallback>
      <p:transition spd="slow" advTm="454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5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extLst>
    <p:ext uri="{E180D4A7-C9FB-4DFB-919C-405C955672EB}">
      <p14:showEvtLst xmlns:p14="http://schemas.microsoft.com/office/powerpoint/2010/main">
        <p14:playEvt time="14" objId="6"/>
        <p14:stopEvt time="43578" objId="6"/>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685800" y="1702674"/>
            <a:ext cx="4772465" cy="5155325"/>
          </a:xfrm>
          <a:prstGeom prst="rect">
            <a:avLst/>
          </a:prstGeom>
          <a:noFill/>
          <a:ln>
            <a:noFill/>
          </a:ln>
        </p:spPr>
        <p:txBody>
          <a:bodyPr spcFirstLastPara="1" wrap="square" lIns="91425" tIns="45700" rIns="91425" bIns="45700" anchor="t" anchorCtr="0">
            <a:normAutofit fontScale="77500" lnSpcReduction="20000"/>
          </a:bodyPr>
          <a:lstStyle/>
          <a:p>
            <a:pPr marL="0" lvl="0" indent="0" algn="l" rtl="0">
              <a:lnSpc>
                <a:spcPct val="90000"/>
              </a:lnSpc>
              <a:spcBef>
                <a:spcPts val="0"/>
              </a:spcBef>
              <a:spcAft>
                <a:spcPts val="800"/>
              </a:spcAft>
              <a:buClr>
                <a:schemeClr val="lt1"/>
              </a:buClr>
              <a:buSzPts val="2200"/>
              <a:buNone/>
            </a:pPr>
            <a:r>
              <a:rPr lang="en-US" sz="1400" dirty="0">
                <a:latin typeface="Century Gothic" panose="020B0502020202020204" pitchFamily="34" charset="0"/>
                <a:cs typeface="Times New Roman" panose="02020603050405020304" pitchFamily="18" charset="0"/>
              </a:rPr>
              <a:t>Validate Input Data</a:t>
            </a:r>
          </a:p>
          <a:p>
            <a:pPr marL="685800" lvl="1" indent="-228600">
              <a:spcBef>
                <a:spcPts val="0"/>
              </a:spcBef>
              <a:spcAft>
                <a:spcPts val="800"/>
              </a:spcAft>
              <a:buSzPts val="2200"/>
            </a:pPr>
            <a:r>
              <a:rPr lang="en-US" sz="1200" dirty="0">
                <a:latin typeface="Century Gothic" panose="020B0502020202020204" pitchFamily="34" charset="0"/>
                <a:cs typeface="Times New Roman" panose="02020603050405020304" pitchFamily="18" charset="0"/>
              </a:rPr>
              <a:t>STD-002-CPP</a:t>
            </a:r>
          </a:p>
          <a:p>
            <a:pPr marL="685800" lvl="1" indent="-228600">
              <a:spcBef>
                <a:spcPts val="0"/>
              </a:spcBef>
              <a:spcAft>
                <a:spcPts val="800"/>
              </a:spcAft>
              <a:buSzPts val="2200"/>
            </a:pPr>
            <a:r>
              <a:rPr lang="en-US" sz="1200" dirty="0">
                <a:latin typeface="Century Gothic" panose="020B0502020202020204" pitchFamily="34" charset="0"/>
                <a:cs typeface="Times New Roman" panose="02020603050405020304" pitchFamily="18" charset="0"/>
              </a:rPr>
              <a:t>STD-004-JAV</a:t>
            </a:r>
          </a:p>
          <a:p>
            <a:pPr marL="685800" lvl="1" indent="-228600">
              <a:spcBef>
                <a:spcPts val="0"/>
              </a:spcBef>
              <a:spcAft>
                <a:spcPts val="800"/>
              </a:spcAft>
              <a:buSzPts val="2200"/>
            </a:pPr>
            <a:r>
              <a:rPr lang="en-US" sz="1200" dirty="0">
                <a:latin typeface="Century Gothic" panose="020B0502020202020204" pitchFamily="34" charset="0"/>
                <a:cs typeface="Times New Roman" panose="02020603050405020304" pitchFamily="18" charset="0"/>
              </a:rPr>
              <a:t>STD-009-CLG</a:t>
            </a:r>
          </a:p>
          <a:p>
            <a:pPr marL="0" lvl="0" indent="0" algn="l" rtl="0">
              <a:lnSpc>
                <a:spcPct val="90000"/>
              </a:lnSpc>
              <a:spcBef>
                <a:spcPts val="0"/>
              </a:spcBef>
              <a:spcAft>
                <a:spcPts val="800"/>
              </a:spcAft>
              <a:buClr>
                <a:schemeClr val="lt1"/>
              </a:buClr>
              <a:buSzPts val="2200"/>
              <a:buNone/>
            </a:pPr>
            <a:r>
              <a:rPr lang="en-US" sz="1400" dirty="0">
                <a:latin typeface="Century Gothic" panose="020B0502020202020204" pitchFamily="34" charset="0"/>
                <a:cs typeface="Times New Roman" panose="02020603050405020304" pitchFamily="18" charset="0"/>
              </a:rPr>
              <a:t>Heed Compiler Warnings</a:t>
            </a:r>
          </a:p>
          <a:p>
            <a:pPr marL="685800" lvl="1" indent="-228600">
              <a:spcBef>
                <a:spcPts val="0"/>
              </a:spcBef>
              <a:spcAft>
                <a:spcPts val="800"/>
              </a:spcAft>
              <a:buSzPts val="2200"/>
            </a:pPr>
            <a:r>
              <a:rPr lang="en-US" sz="1200" dirty="0">
                <a:latin typeface="Century Gothic" panose="020B0502020202020204" pitchFamily="34" charset="0"/>
                <a:cs typeface="Times New Roman" panose="02020603050405020304" pitchFamily="18" charset="0"/>
              </a:rPr>
              <a:t>STD-004-JAV</a:t>
            </a:r>
          </a:p>
          <a:p>
            <a:pPr marL="685800" lvl="1" indent="-228600">
              <a:spcBef>
                <a:spcPts val="0"/>
              </a:spcBef>
              <a:spcAft>
                <a:spcPts val="800"/>
              </a:spcAft>
              <a:buSzPts val="2200"/>
            </a:pPr>
            <a:r>
              <a:rPr lang="en-US" sz="1200" dirty="0">
                <a:latin typeface="Century Gothic" panose="020B0502020202020204" pitchFamily="34" charset="0"/>
                <a:cs typeface="Times New Roman" panose="02020603050405020304" pitchFamily="18" charset="0"/>
              </a:rPr>
              <a:t>STD-005-CPP</a:t>
            </a:r>
          </a:p>
          <a:p>
            <a:pPr marL="685800" lvl="1" indent="-228600">
              <a:spcBef>
                <a:spcPts val="0"/>
              </a:spcBef>
              <a:spcAft>
                <a:spcPts val="800"/>
              </a:spcAft>
              <a:buSzPts val="2200"/>
            </a:pPr>
            <a:r>
              <a:rPr lang="en-US" sz="1200" dirty="0">
                <a:latin typeface="Century Gothic" panose="020B0502020202020204" pitchFamily="34" charset="0"/>
                <a:cs typeface="Times New Roman" panose="02020603050405020304" pitchFamily="18" charset="0"/>
              </a:rPr>
              <a:t>STD-008-CPP</a:t>
            </a:r>
          </a:p>
          <a:p>
            <a:pPr marL="685800" lvl="1" indent="-228600">
              <a:spcBef>
                <a:spcPts val="0"/>
              </a:spcBef>
              <a:spcAft>
                <a:spcPts val="800"/>
              </a:spcAft>
              <a:buSzPts val="2200"/>
            </a:pPr>
            <a:r>
              <a:rPr lang="en-US" sz="1200" dirty="0">
                <a:latin typeface="Century Gothic" panose="020B0502020202020204" pitchFamily="34" charset="0"/>
                <a:cs typeface="Times New Roman" panose="02020603050405020304" pitchFamily="18" charset="0"/>
              </a:rPr>
              <a:t>STD-009-CLG</a:t>
            </a:r>
          </a:p>
          <a:p>
            <a:pPr marL="685800" lvl="1" indent="-228600">
              <a:spcBef>
                <a:spcPts val="0"/>
              </a:spcBef>
              <a:spcAft>
                <a:spcPts val="800"/>
              </a:spcAft>
              <a:buSzPts val="2200"/>
            </a:pPr>
            <a:r>
              <a:rPr lang="en-US" sz="1200" dirty="0">
                <a:latin typeface="Century Gothic" panose="020B0502020202020204" pitchFamily="34" charset="0"/>
                <a:cs typeface="Times New Roman" panose="02020603050405020304" pitchFamily="18" charset="0"/>
              </a:rPr>
              <a:t>STD-010-JAV</a:t>
            </a:r>
          </a:p>
          <a:p>
            <a:pPr marL="0" indent="0">
              <a:spcBef>
                <a:spcPts val="0"/>
              </a:spcBef>
              <a:spcAft>
                <a:spcPts val="800"/>
              </a:spcAft>
              <a:buSzPts val="2200"/>
              <a:buNone/>
            </a:pPr>
            <a:r>
              <a:rPr lang="en-US" sz="1600" dirty="0">
                <a:latin typeface="Century Gothic" panose="020B0502020202020204" pitchFamily="34" charset="0"/>
                <a:cs typeface="Times New Roman" panose="02020603050405020304" pitchFamily="18" charset="0"/>
              </a:rPr>
              <a:t>Architect and Design for Security Policies</a:t>
            </a:r>
          </a:p>
          <a:p>
            <a:pPr marL="685800" lvl="1" indent="-228600">
              <a:spcBef>
                <a:spcPts val="0"/>
              </a:spcBef>
              <a:spcAft>
                <a:spcPts val="800"/>
              </a:spcAft>
              <a:buSzPts val="2200"/>
            </a:pPr>
            <a:r>
              <a:rPr lang="en-US" sz="1200" dirty="0">
                <a:latin typeface="Century Gothic" panose="020B0502020202020204" pitchFamily="34" charset="0"/>
                <a:cs typeface="Times New Roman" panose="02020603050405020304" pitchFamily="18" charset="0"/>
              </a:rPr>
              <a:t>STD-001-CLG</a:t>
            </a:r>
          </a:p>
          <a:p>
            <a:pPr marL="685800" lvl="1" indent="-228600">
              <a:spcBef>
                <a:spcPts val="0"/>
              </a:spcBef>
              <a:spcAft>
                <a:spcPts val="800"/>
              </a:spcAft>
              <a:buSzPts val="2200"/>
            </a:pPr>
            <a:r>
              <a:rPr lang="en-US" sz="1200" dirty="0">
                <a:latin typeface="Century Gothic" panose="020B0502020202020204" pitchFamily="34" charset="0"/>
                <a:cs typeface="Times New Roman" panose="02020603050405020304" pitchFamily="18" charset="0"/>
              </a:rPr>
              <a:t>STD-003-CPP</a:t>
            </a:r>
          </a:p>
          <a:p>
            <a:pPr marL="685800" lvl="1" indent="-228600">
              <a:spcBef>
                <a:spcPts val="0"/>
              </a:spcBef>
              <a:spcAft>
                <a:spcPts val="800"/>
              </a:spcAft>
              <a:buSzPts val="2200"/>
            </a:pPr>
            <a:r>
              <a:rPr lang="en-US" sz="1200" dirty="0">
                <a:latin typeface="Century Gothic" panose="020B0502020202020204" pitchFamily="34" charset="0"/>
                <a:cs typeface="Times New Roman" panose="02020603050405020304" pitchFamily="18" charset="0"/>
              </a:rPr>
              <a:t>STD-004-JAV</a:t>
            </a:r>
          </a:p>
          <a:p>
            <a:pPr marL="685800" lvl="1" indent="-228600">
              <a:spcBef>
                <a:spcPts val="0"/>
              </a:spcBef>
              <a:spcAft>
                <a:spcPts val="800"/>
              </a:spcAft>
              <a:buSzPts val="2200"/>
            </a:pPr>
            <a:r>
              <a:rPr lang="en-US" sz="1200" dirty="0">
                <a:latin typeface="Century Gothic" panose="020B0502020202020204" pitchFamily="34" charset="0"/>
                <a:cs typeface="Times New Roman" panose="02020603050405020304" pitchFamily="18" charset="0"/>
              </a:rPr>
              <a:t>STD-006-CLG</a:t>
            </a:r>
          </a:p>
          <a:p>
            <a:pPr marL="685800" lvl="1" indent="-228600">
              <a:spcBef>
                <a:spcPts val="0"/>
              </a:spcBef>
              <a:spcAft>
                <a:spcPts val="800"/>
              </a:spcAft>
              <a:buSzPts val="2200"/>
            </a:pPr>
            <a:r>
              <a:rPr lang="en-US" sz="1200" dirty="0">
                <a:latin typeface="Century Gothic" panose="020B0502020202020204" pitchFamily="34" charset="0"/>
                <a:cs typeface="Times New Roman" panose="02020603050405020304" pitchFamily="18" charset="0"/>
              </a:rPr>
              <a:t>STD-007-CPP</a:t>
            </a:r>
          </a:p>
          <a:p>
            <a:pPr marL="685800" lvl="1" indent="-228600">
              <a:spcBef>
                <a:spcPts val="0"/>
              </a:spcBef>
              <a:spcAft>
                <a:spcPts val="800"/>
              </a:spcAft>
              <a:buSzPts val="2200"/>
            </a:pPr>
            <a:r>
              <a:rPr lang="en-US" sz="1200" dirty="0">
                <a:latin typeface="Century Gothic" panose="020B0502020202020204" pitchFamily="34" charset="0"/>
                <a:cs typeface="Times New Roman" panose="02020603050405020304" pitchFamily="18" charset="0"/>
              </a:rPr>
              <a:t>STD-008-CPP</a:t>
            </a:r>
          </a:p>
          <a:p>
            <a:pPr marL="685800" lvl="1" indent="-228600">
              <a:spcBef>
                <a:spcPts val="0"/>
              </a:spcBef>
              <a:spcAft>
                <a:spcPts val="800"/>
              </a:spcAft>
              <a:buSzPts val="2200"/>
            </a:pPr>
            <a:r>
              <a:rPr lang="en-US" sz="1200" dirty="0">
                <a:latin typeface="Century Gothic" panose="020B0502020202020204" pitchFamily="34" charset="0"/>
                <a:cs typeface="Times New Roman" panose="02020603050405020304" pitchFamily="18" charset="0"/>
              </a:rPr>
              <a:t>STD-009-CLG</a:t>
            </a:r>
          </a:p>
          <a:p>
            <a:pPr marL="685800" lvl="1" indent="-228600">
              <a:spcBef>
                <a:spcPts val="0"/>
              </a:spcBef>
              <a:spcAft>
                <a:spcPts val="800"/>
              </a:spcAft>
              <a:buSzPts val="2200"/>
            </a:pPr>
            <a:r>
              <a:rPr lang="en-US" sz="1200" dirty="0">
                <a:latin typeface="Century Gothic" panose="020B0502020202020204" pitchFamily="34" charset="0"/>
                <a:cs typeface="Times New Roman" panose="02020603050405020304" pitchFamily="18" charset="0"/>
              </a:rPr>
              <a:t>STD-010-JAV</a:t>
            </a:r>
          </a:p>
          <a:p>
            <a:pPr marL="0" indent="0">
              <a:spcBef>
                <a:spcPts val="0"/>
              </a:spcBef>
              <a:spcAft>
                <a:spcPts val="800"/>
              </a:spcAft>
              <a:buSzPts val="2200"/>
              <a:buNone/>
            </a:pPr>
            <a:r>
              <a:rPr lang="en-US" sz="1600" dirty="0">
                <a:latin typeface="Century Gothic" panose="020B0502020202020204" pitchFamily="34" charset="0"/>
                <a:cs typeface="Times New Roman" panose="02020603050405020304" pitchFamily="18" charset="0"/>
              </a:rPr>
              <a:t>Keep It Simple</a:t>
            </a:r>
          </a:p>
          <a:p>
            <a:pPr marL="685800" lvl="1" indent="-228600">
              <a:spcBef>
                <a:spcPts val="0"/>
              </a:spcBef>
              <a:spcAft>
                <a:spcPts val="800"/>
              </a:spcAft>
              <a:buSzPts val="2200"/>
            </a:pPr>
            <a:endParaRPr lang="en-US" sz="1200" dirty="0">
              <a:latin typeface="Century Gothic" panose="020B0502020202020204" pitchFamily="34" charset="0"/>
              <a:cs typeface="Times New Roman" panose="02020603050405020304" pitchFamily="18" charset="0"/>
            </a:endParaRPr>
          </a:p>
          <a:p>
            <a:pPr marL="0" indent="0">
              <a:spcBef>
                <a:spcPts val="0"/>
              </a:spcBef>
              <a:spcAft>
                <a:spcPts val="800"/>
              </a:spcAft>
              <a:buSzPts val="2200"/>
              <a:buNone/>
            </a:pPr>
            <a:r>
              <a:rPr lang="en-US" sz="1600" dirty="0">
                <a:latin typeface="Century Gothic" panose="020B0502020202020204" pitchFamily="34" charset="0"/>
                <a:cs typeface="Times New Roman" panose="02020603050405020304" pitchFamily="18" charset="0"/>
              </a:rPr>
              <a:t>Default Deny</a:t>
            </a:r>
          </a:p>
          <a:p>
            <a:pPr marL="685800" lvl="1" indent="-228600">
              <a:spcBef>
                <a:spcPts val="0"/>
              </a:spcBef>
              <a:spcAft>
                <a:spcPts val="800"/>
              </a:spcAft>
              <a:buSzPts val="2200"/>
            </a:pPr>
            <a:r>
              <a:rPr lang="en-US" sz="1200" dirty="0">
                <a:latin typeface="Century Gothic" panose="020B0502020202020204" pitchFamily="34" charset="0"/>
                <a:cs typeface="Times New Roman" panose="02020603050405020304" pitchFamily="18" charset="0"/>
              </a:rPr>
              <a:t>STD-004-JAV</a:t>
            </a:r>
          </a:p>
          <a:p>
            <a:pPr marL="685800" lvl="1" indent="-228600">
              <a:spcBef>
                <a:spcPts val="0"/>
              </a:spcBef>
              <a:spcAft>
                <a:spcPts val="800"/>
              </a:spcAft>
              <a:buSzPts val="2200"/>
            </a:pPr>
            <a:r>
              <a:rPr lang="en-US" sz="1200" dirty="0">
                <a:latin typeface="Century Gothic" panose="020B0502020202020204" pitchFamily="34" charset="0"/>
                <a:cs typeface="Times New Roman" panose="02020603050405020304" pitchFamily="18" charset="0"/>
              </a:rPr>
              <a:t>STD-010-JAV</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2" name="Google Shape;168;p5">
            <a:extLst>
              <a:ext uri="{FF2B5EF4-FFF2-40B4-BE49-F238E27FC236}">
                <a16:creationId xmlns:a16="http://schemas.microsoft.com/office/drawing/2014/main" id="{BCA80211-509D-81CB-7ECE-BFC923DCC7FB}"/>
              </a:ext>
            </a:extLst>
          </p:cNvPr>
          <p:cNvSpPr txBox="1">
            <a:spLocks/>
          </p:cNvSpPr>
          <p:nvPr/>
        </p:nvSpPr>
        <p:spPr>
          <a:xfrm>
            <a:off x="5884937" y="1702675"/>
            <a:ext cx="4772465" cy="5155325"/>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0" marR="0" lvl="0" indent="0" algn="l" defTabSz="914400" rtl="0" eaLnBrk="1" fontAlgn="auto" latinLnBrk="0" hangingPunct="1">
              <a:lnSpc>
                <a:spcPct val="90000"/>
              </a:lnSpc>
              <a:spcBef>
                <a:spcPts val="0"/>
              </a:spcBef>
              <a:spcAft>
                <a:spcPts val="800"/>
              </a:spcAft>
              <a:buClr>
                <a:srgbClr val="FFFFFF"/>
              </a:buClr>
              <a:buSzPts val="2200"/>
              <a:buFont typeface="Arial"/>
              <a:buNone/>
              <a:tabLst/>
              <a:defRPr/>
            </a:pPr>
            <a:r>
              <a:rPr kumimoji="0" lang="en-US" sz="1400" b="0" i="0" u="none" strike="noStrike" kern="0" cap="none" spc="0" normalizeH="0" baseline="0" noProof="0" dirty="0">
                <a:ln>
                  <a:noFill/>
                </a:ln>
                <a:solidFill>
                  <a:srgbClr val="FFFFFF"/>
                </a:solidFill>
                <a:effectLst/>
                <a:uLnTx/>
                <a:uFillTx/>
                <a:latin typeface="Century Gothic" panose="020B0502020202020204" pitchFamily="34" charset="0"/>
                <a:sym typeface="Century Gothic"/>
              </a:rPr>
              <a:t>Adhere to the Principle of Least Privilege</a:t>
            </a:r>
          </a:p>
          <a:p>
            <a:pPr marL="685800" marR="0" lvl="1" indent="-228600" algn="l" defTabSz="914400" rtl="0" eaLnBrk="1" fontAlgn="auto" latinLnBrk="0" hangingPunct="1">
              <a:lnSpc>
                <a:spcPct val="90000"/>
              </a:lnSpc>
              <a:spcBef>
                <a:spcPts val="0"/>
              </a:spcBef>
              <a:spcAft>
                <a:spcPts val="800"/>
              </a:spcAft>
              <a:buClr>
                <a:srgbClr val="FFFFFF"/>
              </a:buClr>
              <a:buSzPts val="2200"/>
              <a:buFont typeface="Arial"/>
              <a:buChar char="•"/>
              <a:tabLst/>
              <a:defRPr/>
            </a:pPr>
            <a:endParaRPr kumimoji="0" lang="en-US" sz="1200" b="0" i="0" u="none" strike="noStrike" kern="0" cap="none" spc="0" normalizeH="0" baseline="0" noProof="0" dirty="0">
              <a:ln>
                <a:noFill/>
              </a:ln>
              <a:solidFill>
                <a:srgbClr val="FFFFFF"/>
              </a:solidFill>
              <a:effectLst/>
              <a:uLnTx/>
              <a:uFillTx/>
              <a:latin typeface="Century Gothic" panose="020B0502020202020204" pitchFamily="34" charset="0"/>
              <a:sym typeface="Century Gothic"/>
            </a:endParaRPr>
          </a:p>
          <a:p>
            <a:pPr marL="0" marR="0" lvl="0" indent="0" algn="l" defTabSz="914400" rtl="0" eaLnBrk="1" fontAlgn="auto" latinLnBrk="0" hangingPunct="1">
              <a:lnSpc>
                <a:spcPct val="90000"/>
              </a:lnSpc>
              <a:spcBef>
                <a:spcPts val="0"/>
              </a:spcBef>
              <a:spcAft>
                <a:spcPts val="800"/>
              </a:spcAft>
              <a:buClr>
                <a:srgbClr val="FFFFFF"/>
              </a:buClr>
              <a:buSzPts val="2200"/>
              <a:buFont typeface="Arial"/>
              <a:buNone/>
              <a:tabLst/>
              <a:defRPr/>
            </a:pPr>
            <a:r>
              <a:rPr kumimoji="0" lang="en-US" sz="1400" b="0" i="0" u="none" strike="noStrike" kern="0" cap="none" spc="0" normalizeH="0" baseline="0" noProof="0" dirty="0">
                <a:ln>
                  <a:noFill/>
                </a:ln>
                <a:solidFill>
                  <a:srgbClr val="FFFFFF"/>
                </a:solidFill>
                <a:effectLst/>
                <a:uLnTx/>
                <a:uFillTx/>
                <a:latin typeface="Century Gothic" panose="020B0502020202020204" pitchFamily="34" charset="0"/>
                <a:sym typeface="Century Gothic"/>
              </a:rPr>
              <a:t>Sanitize Data Sent to Other Systems</a:t>
            </a:r>
          </a:p>
          <a:p>
            <a:pPr marL="685800" marR="0" lvl="1" indent="-228600" algn="l" defTabSz="914400" rtl="0" eaLnBrk="1" fontAlgn="auto" latinLnBrk="0" hangingPunct="1">
              <a:lnSpc>
                <a:spcPct val="90000"/>
              </a:lnSpc>
              <a:spcBef>
                <a:spcPts val="0"/>
              </a:spcBef>
              <a:spcAft>
                <a:spcPts val="800"/>
              </a:spcAft>
              <a:buClr>
                <a:srgbClr val="FFFFFF"/>
              </a:buClr>
              <a:buSzPts val="2200"/>
              <a:buFont typeface="Arial"/>
              <a:buChar char="•"/>
              <a:tabLst/>
              <a:defRPr/>
            </a:pPr>
            <a:r>
              <a:rPr kumimoji="0" lang="en-US" sz="1200" b="0" i="0" u="none" strike="noStrike" kern="0" cap="none" spc="0" normalizeH="0" baseline="0" noProof="0" dirty="0">
                <a:ln>
                  <a:noFill/>
                </a:ln>
                <a:solidFill>
                  <a:srgbClr val="FFFFFF"/>
                </a:solidFill>
                <a:effectLst/>
                <a:uLnTx/>
                <a:uFillTx/>
                <a:latin typeface="Century Gothic" panose="020B0502020202020204" pitchFamily="34" charset="0"/>
                <a:sym typeface="Century Gothic"/>
              </a:rPr>
              <a:t>STD-004-JAV</a:t>
            </a:r>
          </a:p>
          <a:p>
            <a:pPr marL="685800" marR="0" lvl="1" indent="-228600" algn="l" defTabSz="914400" rtl="0" eaLnBrk="1" fontAlgn="auto" latinLnBrk="0" hangingPunct="1">
              <a:lnSpc>
                <a:spcPct val="90000"/>
              </a:lnSpc>
              <a:spcBef>
                <a:spcPts val="0"/>
              </a:spcBef>
              <a:spcAft>
                <a:spcPts val="800"/>
              </a:spcAft>
              <a:buClr>
                <a:srgbClr val="FFFFFF"/>
              </a:buClr>
              <a:buSzPts val="2200"/>
              <a:buFont typeface="Arial"/>
              <a:buChar char="•"/>
              <a:tabLst/>
              <a:defRPr/>
            </a:pPr>
            <a:r>
              <a:rPr lang="en-US" sz="1200" dirty="0">
                <a:solidFill>
                  <a:srgbClr val="FFFFFF"/>
                </a:solidFill>
                <a:latin typeface="Century Gothic" panose="020B0502020202020204" pitchFamily="34" charset="0"/>
              </a:rPr>
              <a:t>STD-005-CPP</a:t>
            </a:r>
            <a:endParaRPr kumimoji="0" lang="en-US" sz="1200" b="0" i="0" u="none" strike="noStrike" kern="0" cap="none" spc="0" normalizeH="0" baseline="0" noProof="0" dirty="0">
              <a:ln>
                <a:noFill/>
              </a:ln>
              <a:solidFill>
                <a:srgbClr val="FFFFFF"/>
              </a:solidFill>
              <a:effectLst/>
              <a:uLnTx/>
              <a:uFillTx/>
              <a:latin typeface="Century Gothic" panose="020B0502020202020204" pitchFamily="34" charset="0"/>
              <a:sym typeface="Century Gothic"/>
            </a:endParaRPr>
          </a:p>
          <a:p>
            <a:pPr marL="0" marR="0" lvl="0" indent="0" algn="l" defTabSz="914400" rtl="0" eaLnBrk="1" fontAlgn="auto" latinLnBrk="0" hangingPunct="1">
              <a:lnSpc>
                <a:spcPct val="90000"/>
              </a:lnSpc>
              <a:spcBef>
                <a:spcPts val="0"/>
              </a:spcBef>
              <a:spcAft>
                <a:spcPts val="800"/>
              </a:spcAft>
              <a:buClr>
                <a:srgbClr val="FFFFFF"/>
              </a:buClr>
              <a:buSzPts val="2200"/>
              <a:buFont typeface="Arial"/>
              <a:buNone/>
              <a:tabLst/>
              <a:defRPr/>
            </a:pPr>
            <a:r>
              <a:rPr kumimoji="0" lang="en-US" sz="1400" b="0" i="0" u="none" strike="noStrike" kern="0" cap="none" spc="0" normalizeH="0" baseline="0" noProof="0" dirty="0">
                <a:ln>
                  <a:noFill/>
                </a:ln>
                <a:solidFill>
                  <a:srgbClr val="FFFFFF"/>
                </a:solidFill>
                <a:effectLst/>
                <a:uLnTx/>
                <a:uFillTx/>
                <a:latin typeface="Century Gothic" panose="020B0502020202020204" pitchFamily="34" charset="0"/>
                <a:sym typeface="Century Gothic"/>
              </a:rPr>
              <a:t>Practice Defense in Depth</a:t>
            </a:r>
          </a:p>
          <a:p>
            <a:pPr marL="685800" marR="0" lvl="1" indent="-228600" algn="l" defTabSz="914400" rtl="0" eaLnBrk="1" fontAlgn="auto" latinLnBrk="0" hangingPunct="1">
              <a:lnSpc>
                <a:spcPct val="90000"/>
              </a:lnSpc>
              <a:spcBef>
                <a:spcPts val="0"/>
              </a:spcBef>
              <a:spcAft>
                <a:spcPts val="800"/>
              </a:spcAft>
              <a:buClr>
                <a:srgbClr val="FFFFFF"/>
              </a:buClr>
              <a:buSzPts val="2200"/>
              <a:buFont typeface="Arial"/>
              <a:buChar char="•"/>
              <a:tabLst/>
              <a:defRPr/>
            </a:pPr>
            <a:r>
              <a:rPr kumimoji="0" lang="en-US" sz="1200" b="0" i="0" u="none" strike="noStrike" kern="0" cap="none" spc="0" normalizeH="0" baseline="0" noProof="0" dirty="0">
                <a:ln>
                  <a:noFill/>
                </a:ln>
                <a:solidFill>
                  <a:srgbClr val="FFFFFF"/>
                </a:solidFill>
                <a:effectLst/>
                <a:uLnTx/>
                <a:uFillTx/>
                <a:latin typeface="Century Gothic" panose="020B0502020202020204" pitchFamily="34" charset="0"/>
                <a:sym typeface="Century Gothic"/>
              </a:rPr>
              <a:t>STD-004-JAV</a:t>
            </a:r>
          </a:p>
          <a:p>
            <a:pPr marL="685800" marR="0" lvl="1" indent="-228600" algn="l" defTabSz="914400" rtl="0" eaLnBrk="1" fontAlgn="auto" latinLnBrk="0" hangingPunct="1">
              <a:lnSpc>
                <a:spcPct val="90000"/>
              </a:lnSpc>
              <a:spcBef>
                <a:spcPts val="0"/>
              </a:spcBef>
              <a:spcAft>
                <a:spcPts val="800"/>
              </a:spcAft>
              <a:buClr>
                <a:srgbClr val="FFFFFF"/>
              </a:buClr>
              <a:buSzPts val="2200"/>
              <a:buFont typeface="Arial"/>
              <a:buChar char="•"/>
              <a:tabLst/>
              <a:defRPr/>
            </a:pPr>
            <a:r>
              <a:rPr lang="en-US" sz="1200" dirty="0">
                <a:solidFill>
                  <a:srgbClr val="FFFFFF"/>
                </a:solidFill>
                <a:latin typeface="Century Gothic" panose="020B0502020202020204" pitchFamily="34" charset="0"/>
              </a:rPr>
              <a:t>STD-005-CPP</a:t>
            </a:r>
            <a:endParaRPr kumimoji="0" lang="en-US" sz="1200" b="0" i="0" u="none" strike="noStrike" kern="0" cap="none" spc="0" normalizeH="0" baseline="0" noProof="0" dirty="0">
              <a:ln>
                <a:noFill/>
              </a:ln>
              <a:solidFill>
                <a:srgbClr val="FFFFFF"/>
              </a:solidFill>
              <a:effectLst/>
              <a:uLnTx/>
              <a:uFillTx/>
              <a:latin typeface="Century Gothic" panose="020B0502020202020204" pitchFamily="34" charset="0"/>
              <a:sym typeface="Century Gothic"/>
            </a:endParaRPr>
          </a:p>
          <a:p>
            <a:pPr marL="0" marR="0" lvl="0" indent="0" algn="l" defTabSz="914400" rtl="0" eaLnBrk="1" fontAlgn="auto" latinLnBrk="0" hangingPunct="1">
              <a:lnSpc>
                <a:spcPct val="90000"/>
              </a:lnSpc>
              <a:spcBef>
                <a:spcPts val="0"/>
              </a:spcBef>
              <a:spcAft>
                <a:spcPts val="800"/>
              </a:spcAft>
              <a:buClr>
                <a:srgbClr val="FFFFFF"/>
              </a:buClr>
              <a:buSzPts val="2200"/>
              <a:buFont typeface="Arial"/>
              <a:buNone/>
              <a:tabLst/>
              <a:defRPr/>
            </a:pPr>
            <a:r>
              <a:rPr kumimoji="0" lang="en-US" sz="1400" b="0" i="0" u="none" strike="noStrike" kern="0" cap="none" spc="0" normalizeH="0" baseline="0" noProof="0" dirty="0">
                <a:ln>
                  <a:noFill/>
                </a:ln>
                <a:solidFill>
                  <a:srgbClr val="FFFFFF"/>
                </a:solidFill>
                <a:effectLst/>
                <a:uLnTx/>
                <a:uFillTx/>
                <a:latin typeface="Century Gothic" panose="020B0502020202020204" pitchFamily="34" charset="0"/>
                <a:sym typeface="Century Gothic"/>
              </a:rPr>
              <a:t>Use Effective Quality Assurance Techniques</a:t>
            </a:r>
          </a:p>
          <a:p>
            <a:pPr marL="685800" marR="0" lvl="1" indent="-228600" algn="l" defTabSz="914400" rtl="0" eaLnBrk="1" fontAlgn="auto" latinLnBrk="0" hangingPunct="1">
              <a:lnSpc>
                <a:spcPct val="90000"/>
              </a:lnSpc>
              <a:spcBef>
                <a:spcPts val="0"/>
              </a:spcBef>
              <a:spcAft>
                <a:spcPts val="800"/>
              </a:spcAft>
              <a:buClr>
                <a:srgbClr val="FFFFFF"/>
              </a:buClr>
              <a:buSzPts val="2200"/>
              <a:buFont typeface="Arial"/>
              <a:buChar char="•"/>
              <a:tabLst/>
              <a:defRPr/>
            </a:pPr>
            <a:r>
              <a:rPr kumimoji="0" lang="en-US" sz="1200" b="0" i="0" u="none" strike="noStrike" kern="0" cap="none" spc="0" normalizeH="0" baseline="0" noProof="0" dirty="0">
                <a:ln>
                  <a:noFill/>
                </a:ln>
                <a:solidFill>
                  <a:srgbClr val="FFFFFF"/>
                </a:solidFill>
                <a:effectLst/>
                <a:uLnTx/>
                <a:uFillTx/>
                <a:latin typeface="Century Gothic" panose="020B0502020202020204" pitchFamily="34" charset="0"/>
                <a:sym typeface="Century Gothic"/>
              </a:rPr>
              <a:t>STD-004-JAV</a:t>
            </a:r>
          </a:p>
          <a:p>
            <a:pPr marL="0" marR="0" lvl="0" indent="0" algn="l" defTabSz="914400" rtl="0" eaLnBrk="1" fontAlgn="auto" latinLnBrk="0" hangingPunct="1">
              <a:lnSpc>
                <a:spcPct val="90000"/>
              </a:lnSpc>
              <a:spcBef>
                <a:spcPts val="0"/>
              </a:spcBef>
              <a:spcAft>
                <a:spcPts val="800"/>
              </a:spcAft>
              <a:buClr>
                <a:srgbClr val="FFFFFF"/>
              </a:buClr>
              <a:buSzPts val="2200"/>
              <a:buFont typeface="Arial"/>
              <a:buNone/>
              <a:tabLst/>
              <a:defRPr/>
            </a:pPr>
            <a:r>
              <a:rPr kumimoji="0" lang="en-US" sz="1400" b="0" i="0" u="none" strike="noStrike" kern="0" cap="none" spc="0" normalizeH="0" baseline="0" noProof="0" dirty="0">
                <a:ln>
                  <a:noFill/>
                </a:ln>
                <a:solidFill>
                  <a:srgbClr val="FFFFFF"/>
                </a:solidFill>
                <a:effectLst/>
                <a:uLnTx/>
                <a:uFillTx/>
                <a:latin typeface="Century Gothic" panose="020B0502020202020204" pitchFamily="34" charset="0"/>
                <a:sym typeface="Century Gothic"/>
              </a:rPr>
              <a:t>Adopt a Secure Coding Standard</a:t>
            </a:r>
          </a:p>
          <a:p>
            <a:pPr marL="685800" marR="0" lvl="1" indent="-228600" algn="l" defTabSz="914400" rtl="0" eaLnBrk="1" fontAlgn="auto" latinLnBrk="0" hangingPunct="1">
              <a:lnSpc>
                <a:spcPct val="90000"/>
              </a:lnSpc>
              <a:spcBef>
                <a:spcPts val="0"/>
              </a:spcBef>
              <a:spcAft>
                <a:spcPts val="800"/>
              </a:spcAft>
              <a:buClr>
                <a:srgbClr val="FFFFFF"/>
              </a:buClr>
              <a:buSzPts val="2200"/>
              <a:buFont typeface="Arial"/>
              <a:buChar char="•"/>
              <a:tabLst/>
              <a:defRPr/>
            </a:pPr>
            <a:r>
              <a:rPr kumimoji="0" lang="en-US" sz="1200" b="0" i="0" u="none" strike="noStrike" kern="0" cap="none" spc="0" normalizeH="0" baseline="0" noProof="0" dirty="0">
                <a:ln>
                  <a:noFill/>
                </a:ln>
                <a:solidFill>
                  <a:srgbClr val="FFFFFF"/>
                </a:solidFill>
                <a:effectLst/>
                <a:uLnTx/>
                <a:uFillTx/>
                <a:latin typeface="Century Gothic" panose="020B0502020202020204" pitchFamily="34" charset="0"/>
                <a:sym typeface="Century Gothic"/>
              </a:rPr>
              <a:t>STD-001-CLG</a:t>
            </a:r>
          </a:p>
          <a:p>
            <a:pPr marL="685800" marR="0" lvl="1" indent="-228600" algn="l" defTabSz="914400" rtl="0" eaLnBrk="1" fontAlgn="auto" latinLnBrk="0" hangingPunct="1">
              <a:lnSpc>
                <a:spcPct val="90000"/>
              </a:lnSpc>
              <a:spcBef>
                <a:spcPts val="0"/>
              </a:spcBef>
              <a:spcAft>
                <a:spcPts val="800"/>
              </a:spcAft>
              <a:buClr>
                <a:srgbClr val="FFFFFF"/>
              </a:buClr>
              <a:buSzPts val="2200"/>
              <a:buFont typeface="Arial"/>
              <a:buChar char="•"/>
              <a:tabLst/>
              <a:defRPr/>
            </a:pPr>
            <a:r>
              <a:rPr lang="en-US" sz="1200" dirty="0">
                <a:solidFill>
                  <a:srgbClr val="FFFFFF"/>
                </a:solidFill>
                <a:latin typeface="Century Gothic" panose="020B0502020202020204" pitchFamily="34" charset="0"/>
              </a:rPr>
              <a:t>STD-003-CPP</a:t>
            </a:r>
          </a:p>
          <a:p>
            <a:pPr marL="685800" marR="0" lvl="1" indent="-228600" algn="l" defTabSz="914400" rtl="0" eaLnBrk="1" fontAlgn="auto" latinLnBrk="0" hangingPunct="1">
              <a:lnSpc>
                <a:spcPct val="90000"/>
              </a:lnSpc>
              <a:spcBef>
                <a:spcPts val="0"/>
              </a:spcBef>
              <a:spcAft>
                <a:spcPts val="800"/>
              </a:spcAft>
              <a:buClr>
                <a:srgbClr val="FFFFFF"/>
              </a:buClr>
              <a:buSzPts val="2200"/>
              <a:buFont typeface="Arial"/>
              <a:buChar char="•"/>
              <a:tabLst/>
              <a:defRPr/>
            </a:pPr>
            <a:r>
              <a:rPr kumimoji="0" lang="en-US" sz="1200" b="0" i="0" u="none" strike="noStrike" kern="0" cap="none" spc="0" normalizeH="0" baseline="0" noProof="0" dirty="0">
                <a:ln>
                  <a:noFill/>
                </a:ln>
                <a:solidFill>
                  <a:srgbClr val="FFFFFF"/>
                </a:solidFill>
                <a:effectLst/>
                <a:uLnTx/>
                <a:uFillTx/>
                <a:latin typeface="Century Gothic" panose="020B0502020202020204" pitchFamily="34" charset="0"/>
                <a:sym typeface="Century Gothic"/>
              </a:rPr>
              <a:t>STD-004-JAV</a:t>
            </a:r>
          </a:p>
          <a:p>
            <a:pPr marL="685800" marR="0" lvl="1" indent="-228600" algn="l" defTabSz="914400" rtl="0" eaLnBrk="1" fontAlgn="auto" latinLnBrk="0" hangingPunct="1">
              <a:lnSpc>
                <a:spcPct val="90000"/>
              </a:lnSpc>
              <a:spcBef>
                <a:spcPts val="0"/>
              </a:spcBef>
              <a:spcAft>
                <a:spcPts val="800"/>
              </a:spcAft>
              <a:buClr>
                <a:srgbClr val="FFFFFF"/>
              </a:buClr>
              <a:buSzPts val="2200"/>
              <a:buFont typeface="Arial"/>
              <a:buChar char="•"/>
              <a:tabLst/>
              <a:defRPr/>
            </a:pPr>
            <a:r>
              <a:rPr lang="en-US" sz="1200" dirty="0">
                <a:solidFill>
                  <a:srgbClr val="FFFFFF"/>
                </a:solidFill>
                <a:latin typeface="Century Gothic" panose="020B0502020202020204" pitchFamily="34" charset="0"/>
              </a:rPr>
              <a:t>STD-005-CPP</a:t>
            </a:r>
          </a:p>
          <a:p>
            <a:pPr marL="685800" marR="0" lvl="1" indent="-228600" algn="l" defTabSz="914400" rtl="0" eaLnBrk="1" fontAlgn="auto" latinLnBrk="0" hangingPunct="1">
              <a:lnSpc>
                <a:spcPct val="90000"/>
              </a:lnSpc>
              <a:spcBef>
                <a:spcPts val="0"/>
              </a:spcBef>
              <a:spcAft>
                <a:spcPts val="800"/>
              </a:spcAft>
              <a:buClr>
                <a:srgbClr val="FFFFFF"/>
              </a:buClr>
              <a:buSzPts val="2200"/>
              <a:buFont typeface="Arial"/>
              <a:buChar char="•"/>
              <a:tabLst/>
              <a:defRPr/>
            </a:pPr>
            <a:r>
              <a:rPr kumimoji="0" lang="en-US" sz="1200" b="0" i="0" u="none" strike="noStrike" kern="0" cap="none" spc="0" normalizeH="0" baseline="0" noProof="0" dirty="0">
                <a:ln>
                  <a:noFill/>
                </a:ln>
                <a:solidFill>
                  <a:srgbClr val="FFFFFF"/>
                </a:solidFill>
                <a:effectLst/>
                <a:uLnTx/>
                <a:uFillTx/>
                <a:latin typeface="Century Gothic" panose="020B0502020202020204" pitchFamily="34" charset="0"/>
                <a:sym typeface="Century Gothic"/>
              </a:rPr>
              <a:t>STD-007-CPP</a:t>
            </a:r>
          </a:p>
          <a:p>
            <a:pPr marL="685800" marR="0" lvl="1" indent="-228600" algn="l" defTabSz="914400" rtl="0" eaLnBrk="1" fontAlgn="auto" latinLnBrk="0" hangingPunct="1">
              <a:lnSpc>
                <a:spcPct val="90000"/>
              </a:lnSpc>
              <a:spcBef>
                <a:spcPts val="0"/>
              </a:spcBef>
              <a:spcAft>
                <a:spcPts val="800"/>
              </a:spcAft>
              <a:buClr>
                <a:srgbClr val="FFFFFF"/>
              </a:buClr>
              <a:buSzPts val="2200"/>
              <a:buFont typeface="Arial"/>
              <a:buChar char="•"/>
              <a:tabLst/>
              <a:defRPr/>
            </a:pPr>
            <a:r>
              <a:rPr lang="en-US" sz="1200" dirty="0">
                <a:solidFill>
                  <a:srgbClr val="FFFFFF"/>
                </a:solidFill>
                <a:latin typeface="Century Gothic" panose="020B0502020202020204" pitchFamily="34" charset="0"/>
              </a:rPr>
              <a:t>STD-008-CPP</a:t>
            </a:r>
          </a:p>
          <a:p>
            <a:pPr marL="685800" marR="0" lvl="1" indent="-228600" algn="l" defTabSz="914400" rtl="0" eaLnBrk="1" fontAlgn="auto" latinLnBrk="0" hangingPunct="1">
              <a:lnSpc>
                <a:spcPct val="90000"/>
              </a:lnSpc>
              <a:spcBef>
                <a:spcPts val="0"/>
              </a:spcBef>
              <a:spcAft>
                <a:spcPts val="800"/>
              </a:spcAft>
              <a:buClr>
                <a:srgbClr val="FFFFFF"/>
              </a:buClr>
              <a:buSzPts val="2200"/>
              <a:buFont typeface="Arial"/>
              <a:buChar char="•"/>
              <a:tabLst/>
              <a:defRPr/>
            </a:pPr>
            <a:r>
              <a:rPr kumimoji="0" lang="en-US" sz="1200" b="0" i="0" u="none" strike="noStrike" kern="0" cap="none" spc="0" normalizeH="0" baseline="0" noProof="0" dirty="0">
                <a:ln>
                  <a:noFill/>
                </a:ln>
                <a:solidFill>
                  <a:srgbClr val="FFFFFF"/>
                </a:solidFill>
                <a:effectLst/>
                <a:uLnTx/>
                <a:uFillTx/>
                <a:latin typeface="Century Gothic" panose="020B0502020202020204" pitchFamily="34" charset="0"/>
                <a:sym typeface="Century Gothic"/>
              </a:rPr>
              <a:t>STD-009-CLG</a:t>
            </a:r>
          </a:p>
          <a:p>
            <a:pPr marL="685800" marR="0" lvl="1" indent="-228600" algn="l" defTabSz="914400" rtl="0" eaLnBrk="1" fontAlgn="auto" latinLnBrk="0" hangingPunct="1">
              <a:lnSpc>
                <a:spcPct val="90000"/>
              </a:lnSpc>
              <a:spcBef>
                <a:spcPts val="0"/>
              </a:spcBef>
              <a:spcAft>
                <a:spcPts val="800"/>
              </a:spcAft>
              <a:buClr>
                <a:srgbClr val="FFFFFF"/>
              </a:buClr>
              <a:buSzPts val="2200"/>
              <a:buFont typeface="Arial"/>
              <a:buChar char="•"/>
              <a:tabLst/>
              <a:defRPr/>
            </a:pPr>
            <a:r>
              <a:rPr lang="en-US" sz="1200" dirty="0">
                <a:solidFill>
                  <a:srgbClr val="FFFFFF"/>
                </a:solidFill>
                <a:latin typeface="Century Gothic" panose="020B0502020202020204" pitchFamily="34" charset="0"/>
              </a:rPr>
              <a:t>STD-010-JAV</a:t>
            </a:r>
            <a:endParaRPr kumimoji="0" lang="en-US" sz="1200" b="0" i="0" u="none" strike="noStrike" kern="0" cap="none" spc="0" normalizeH="0" baseline="0" noProof="0" dirty="0">
              <a:ln>
                <a:noFill/>
              </a:ln>
              <a:solidFill>
                <a:srgbClr val="FFFFFF"/>
              </a:solidFill>
              <a:effectLst/>
              <a:uLnTx/>
              <a:uFillTx/>
              <a:latin typeface="Century Gothic" panose="020B0502020202020204" pitchFamily="34" charset="0"/>
              <a:sym typeface="Century Gothic"/>
            </a:endParaRPr>
          </a:p>
          <a:p>
            <a:pPr marL="685800" marR="0" lvl="1" indent="-228600" algn="l" defTabSz="914400" rtl="0" eaLnBrk="1" fontAlgn="auto" latinLnBrk="0" hangingPunct="1">
              <a:lnSpc>
                <a:spcPct val="90000"/>
              </a:lnSpc>
              <a:spcBef>
                <a:spcPts val="0"/>
              </a:spcBef>
              <a:spcAft>
                <a:spcPts val="800"/>
              </a:spcAft>
              <a:buClr>
                <a:srgbClr val="FFFFFF"/>
              </a:buClr>
              <a:buSzPts val="2200"/>
              <a:buFont typeface="Arial"/>
              <a:buChar char="•"/>
              <a:tabLst/>
              <a:defRPr/>
            </a:pPr>
            <a:endParaRPr kumimoji="0" lang="en-US" sz="2000" b="0" i="0" u="none" strike="noStrike" kern="0" cap="none" spc="0" normalizeH="0" baseline="0" noProof="0" dirty="0">
              <a:ln>
                <a:noFill/>
              </a:ln>
              <a:solidFill>
                <a:srgbClr val="FFFFFF"/>
              </a:solidFill>
              <a:effectLst/>
              <a:uLnTx/>
              <a:uFillTx/>
              <a:latin typeface="Century Gothic"/>
              <a:sym typeface="Century Gothic"/>
            </a:endParaRPr>
          </a:p>
        </p:txBody>
      </p:sp>
      <p:pic>
        <p:nvPicPr>
          <p:cNvPr id="4" name="slide4">
            <a:hlinkClick r:id="" action="ppaction://media"/>
            <a:extLst>
              <a:ext uri="{FF2B5EF4-FFF2-40B4-BE49-F238E27FC236}">
                <a16:creationId xmlns:a16="http://schemas.microsoft.com/office/drawing/2014/main" id="{F1AC36D7-0731-C390-FDD7-24D530E96145}"/>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2849563" y="1600200"/>
            <a:ext cx="1131073" cy="6371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1426"/>
    </mc:Choice>
    <mc:Fallback>
      <p:transition spd="slow" advTm="414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57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extLst>
    <p:ext uri="{E180D4A7-C9FB-4DFB-919C-405C955672EB}">
      <p14:showEvtLst xmlns:p14="http://schemas.microsoft.com/office/powerpoint/2010/main">
        <p14:playEvt time="6" objId="4"/>
        <p14:stopEvt time="39612" objId="4"/>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157655"/>
            <a:ext cx="8610600" cy="1592317"/>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sp>
        <p:nvSpPr>
          <p:cNvPr id="175" name="Google Shape;175;p6"/>
          <p:cNvSpPr txBox="1">
            <a:spLocks noGrp="1"/>
          </p:cNvSpPr>
          <p:nvPr>
            <p:ph type="body" idx="1"/>
          </p:nvPr>
        </p:nvSpPr>
        <p:spPr>
          <a:xfrm flipH="1" flipV="1">
            <a:off x="11506199" y="6218685"/>
            <a:ext cx="45719" cy="45719"/>
          </a:xfrm>
          <a:prstGeom prst="rect">
            <a:avLst/>
          </a:prstGeom>
          <a:noFill/>
          <a:ln>
            <a:noFill/>
          </a:ln>
        </p:spPr>
        <p:txBody>
          <a:bodyPr spcFirstLastPara="1" wrap="square" lIns="91425" tIns="45700" rIns="91425" bIns="45700" anchor="t" anchorCtr="0">
            <a:normAutofit fontScale="25000" lnSpcReduction="20000"/>
          </a:bodyPr>
          <a:lstStyle/>
          <a:p>
            <a:pPr marL="0" lvl="0" indent="0" algn="l" rtl="0">
              <a:lnSpc>
                <a:spcPct val="90000"/>
              </a:lnSpc>
              <a:spcBef>
                <a:spcPts val="0"/>
              </a:spcBef>
              <a:spcAft>
                <a:spcPts val="0"/>
              </a:spcAft>
              <a:buClr>
                <a:schemeClr val="lt1"/>
              </a:buClr>
              <a:buSzPts val="2000"/>
              <a:buNone/>
            </a:pPr>
            <a:endParaRPr lang="en-US"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3" name="Table 2">
            <a:extLst>
              <a:ext uri="{FF2B5EF4-FFF2-40B4-BE49-F238E27FC236}">
                <a16:creationId xmlns:a16="http://schemas.microsoft.com/office/drawing/2014/main" id="{48C3184F-9BA1-F162-2D0D-04AA469F0758}"/>
              </a:ext>
            </a:extLst>
          </p:cNvPr>
          <p:cNvGraphicFramePr>
            <a:graphicFrameLocks noGrp="1"/>
          </p:cNvGraphicFramePr>
          <p:nvPr>
            <p:extLst>
              <p:ext uri="{D42A27DB-BD31-4B8C-83A1-F6EECF244321}">
                <p14:modId xmlns:p14="http://schemas.microsoft.com/office/powerpoint/2010/main" val="3974770144"/>
              </p:ext>
            </p:extLst>
          </p:nvPr>
        </p:nvGraphicFramePr>
        <p:xfrm>
          <a:off x="562707" y="1350499"/>
          <a:ext cx="9945858" cy="5410990"/>
        </p:xfrm>
        <a:graphic>
          <a:graphicData uri="http://schemas.openxmlformats.org/drawingml/2006/table">
            <a:tbl>
              <a:tblPr firstRow="1" firstCol="1" bandRow="1">
                <a:tableStyleId>{802198C4-3087-4945-87E3-76CBB3509B7E}</a:tableStyleId>
              </a:tblPr>
              <a:tblGrid>
                <a:gridCol w="1657643">
                  <a:extLst>
                    <a:ext uri="{9D8B030D-6E8A-4147-A177-3AD203B41FA5}">
                      <a16:colId xmlns:a16="http://schemas.microsoft.com/office/drawing/2014/main" val="229607426"/>
                    </a:ext>
                  </a:extLst>
                </a:gridCol>
                <a:gridCol w="1657643">
                  <a:extLst>
                    <a:ext uri="{9D8B030D-6E8A-4147-A177-3AD203B41FA5}">
                      <a16:colId xmlns:a16="http://schemas.microsoft.com/office/drawing/2014/main" val="3001998314"/>
                    </a:ext>
                  </a:extLst>
                </a:gridCol>
                <a:gridCol w="1657643">
                  <a:extLst>
                    <a:ext uri="{9D8B030D-6E8A-4147-A177-3AD203B41FA5}">
                      <a16:colId xmlns:a16="http://schemas.microsoft.com/office/drawing/2014/main" val="2048890750"/>
                    </a:ext>
                  </a:extLst>
                </a:gridCol>
                <a:gridCol w="1657643">
                  <a:extLst>
                    <a:ext uri="{9D8B030D-6E8A-4147-A177-3AD203B41FA5}">
                      <a16:colId xmlns:a16="http://schemas.microsoft.com/office/drawing/2014/main" val="3389102227"/>
                    </a:ext>
                  </a:extLst>
                </a:gridCol>
                <a:gridCol w="1657643">
                  <a:extLst>
                    <a:ext uri="{9D8B030D-6E8A-4147-A177-3AD203B41FA5}">
                      <a16:colId xmlns:a16="http://schemas.microsoft.com/office/drawing/2014/main" val="3163784310"/>
                    </a:ext>
                  </a:extLst>
                </a:gridCol>
                <a:gridCol w="1657643">
                  <a:extLst>
                    <a:ext uri="{9D8B030D-6E8A-4147-A177-3AD203B41FA5}">
                      <a16:colId xmlns:a16="http://schemas.microsoft.com/office/drawing/2014/main" val="1495876978"/>
                    </a:ext>
                  </a:extLst>
                </a:gridCol>
              </a:tblGrid>
              <a:tr h="455282">
                <a:tc>
                  <a:txBody>
                    <a:bodyPr/>
                    <a:lstStyle/>
                    <a:p>
                      <a:pPr algn="ctr" rtl="0" fontAlgn="ctr"/>
                      <a:r>
                        <a:rPr lang="en-US" sz="1400" b="1" u="none" strike="noStrike" dirty="0">
                          <a:solidFill>
                            <a:schemeClr val="bg1"/>
                          </a:solidFill>
                          <a:effectLst/>
                          <a:latin typeface="Century Gothic" panose="020B0502020202020204" pitchFamily="34" charset="0"/>
                        </a:rPr>
                        <a:t>Rule</a:t>
                      </a:r>
                      <a:endParaRPr lang="en-US" sz="1400" b="1" i="0" u="none" strike="noStrike" dirty="0">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b="1" u="none" strike="noStrike" dirty="0">
                          <a:solidFill>
                            <a:schemeClr val="bg1"/>
                          </a:solidFill>
                          <a:effectLst/>
                          <a:latin typeface="Century Gothic" panose="020B0502020202020204" pitchFamily="34" charset="0"/>
                        </a:rPr>
                        <a:t>Severity</a:t>
                      </a:r>
                      <a:endParaRPr lang="en-US" sz="1400" b="1" i="0" u="none" strike="noStrike" dirty="0">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b="1" u="none" strike="noStrike" dirty="0">
                          <a:solidFill>
                            <a:schemeClr val="bg1"/>
                          </a:solidFill>
                          <a:effectLst/>
                          <a:latin typeface="Century Gothic" panose="020B0502020202020204" pitchFamily="34" charset="0"/>
                        </a:rPr>
                        <a:t>Likelihood</a:t>
                      </a:r>
                      <a:endParaRPr lang="en-US" sz="1400" b="1" i="0" u="none" strike="noStrike" dirty="0">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b="1" u="none" strike="noStrike">
                          <a:solidFill>
                            <a:schemeClr val="bg1"/>
                          </a:solidFill>
                          <a:effectLst/>
                          <a:latin typeface="Century Gothic" panose="020B0502020202020204" pitchFamily="34" charset="0"/>
                        </a:rPr>
                        <a:t>Remediation Cost</a:t>
                      </a:r>
                      <a:endParaRPr lang="en-US" sz="1400" b="1" i="0" u="none" strike="noStrike">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b="1" u="none" strike="noStrike" dirty="0">
                          <a:solidFill>
                            <a:schemeClr val="bg1"/>
                          </a:solidFill>
                          <a:effectLst/>
                          <a:latin typeface="Century Gothic" panose="020B0502020202020204" pitchFamily="34" charset="0"/>
                        </a:rPr>
                        <a:t>Priority</a:t>
                      </a:r>
                      <a:endParaRPr lang="en-US" sz="1400" b="1" i="0" u="none" strike="noStrike" dirty="0">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b="1" u="none" strike="noStrike" dirty="0">
                          <a:solidFill>
                            <a:schemeClr val="bg1"/>
                          </a:solidFill>
                          <a:effectLst/>
                          <a:latin typeface="Century Gothic" panose="020B0502020202020204" pitchFamily="34" charset="0"/>
                        </a:rPr>
                        <a:t>Level</a:t>
                      </a:r>
                      <a:endParaRPr lang="en-US" sz="1400" b="1" i="0" u="none" strike="noStrike" dirty="0">
                        <a:solidFill>
                          <a:schemeClr val="bg1"/>
                        </a:solidFill>
                        <a:effectLst/>
                        <a:latin typeface="Century Gothic" panose="020B0502020202020204" pitchFamily="34" charset="0"/>
                      </a:endParaRPr>
                    </a:p>
                  </a:txBody>
                  <a:tcPr marL="9525" marR="9525" marT="9525" marB="0" anchor="ctr"/>
                </a:tc>
                <a:extLst>
                  <a:ext uri="{0D108BD9-81ED-4DB2-BD59-A6C34878D82A}">
                    <a16:rowId xmlns:a16="http://schemas.microsoft.com/office/drawing/2014/main" val="2184089687"/>
                  </a:ext>
                </a:extLst>
              </a:tr>
              <a:tr h="455282">
                <a:tc>
                  <a:txBody>
                    <a:bodyPr/>
                    <a:lstStyle/>
                    <a:p>
                      <a:pPr algn="ctr" rtl="0" fontAlgn="ctr"/>
                      <a:r>
                        <a:rPr lang="en-US" sz="1400" u="none" strike="noStrike" dirty="0">
                          <a:solidFill>
                            <a:schemeClr val="bg1"/>
                          </a:solidFill>
                          <a:effectLst/>
                          <a:latin typeface="Century Gothic" panose="020B0502020202020204" pitchFamily="34" charset="0"/>
                        </a:rPr>
                        <a:t>STD-003-CPP</a:t>
                      </a:r>
                      <a:endParaRPr lang="en-US" sz="1400" b="0" i="0" u="none" strike="noStrike" dirty="0">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dirty="0">
                          <a:solidFill>
                            <a:schemeClr val="bg1"/>
                          </a:solidFill>
                          <a:effectLst/>
                          <a:latin typeface="Century Gothic" panose="020B0502020202020204" pitchFamily="34" charset="0"/>
                        </a:rPr>
                        <a:t>High</a:t>
                      </a:r>
                      <a:endParaRPr lang="en-US" sz="1400" b="0" i="0" u="none" strike="noStrike" dirty="0">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a:solidFill>
                            <a:schemeClr val="bg1"/>
                          </a:solidFill>
                          <a:effectLst/>
                          <a:latin typeface="Century Gothic" panose="020B0502020202020204" pitchFamily="34" charset="0"/>
                        </a:rPr>
                        <a:t>Likely</a:t>
                      </a:r>
                      <a:endParaRPr lang="en-US" sz="1400" b="0" i="0" u="none" strike="noStrike">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dirty="0">
                          <a:solidFill>
                            <a:schemeClr val="bg1"/>
                          </a:solidFill>
                          <a:effectLst/>
                          <a:latin typeface="Century Gothic" panose="020B0502020202020204" pitchFamily="34" charset="0"/>
                        </a:rPr>
                        <a:t>Medium</a:t>
                      </a:r>
                      <a:endParaRPr lang="en-US" sz="1400" b="0" i="0" u="none" strike="noStrike" dirty="0">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dirty="0">
                          <a:solidFill>
                            <a:schemeClr val="bg1"/>
                          </a:solidFill>
                          <a:effectLst/>
                          <a:latin typeface="Century Gothic" panose="020B0502020202020204" pitchFamily="34" charset="0"/>
                        </a:rPr>
                        <a:t>High</a:t>
                      </a:r>
                      <a:endParaRPr lang="en-US" sz="1400" b="0" i="0" u="none" strike="noStrike" dirty="0">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dirty="0">
                          <a:solidFill>
                            <a:schemeClr val="bg1"/>
                          </a:solidFill>
                          <a:effectLst/>
                          <a:latin typeface="Century Gothic" panose="020B0502020202020204" pitchFamily="34" charset="0"/>
                        </a:rPr>
                        <a:t>5</a:t>
                      </a:r>
                      <a:endParaRPr lang="en-US" sz="1400" b="0" i="0" u="none" strike="noStrike" dirty="0">
                        <a:solidFill>
                          <a:schemeClr val="bg1"/>
                        </a:solidFill>
                        <a:effectLst/>
                        <a:latin typeface="Century Gothic" panose="020B0502020202020204" pitchFamily="34" charset="0"/>
                      </a:endParaRPr>
                    </a:p>
                  </a:txBody>
                  <a:tcPr marL="9525" marR="9525" marT="9525" marB="0" anchor="ctr"/>
                </a:tc>
                <a:extLst>
                  <a:ext uri="{0D108BD9-81ED-4DB2-BD59-A6C34878D82A}">
                    <a16:rowId xmlns:a16="http://schemas.microsoft.com/office/drawing/2014/main" val="3776306929"/>
                  </a:ext>
                </a:extLst>
              </a:tr>
              <a:tr h="455282">
                <a:tc>
                  <a:txBody>
                    <a:bodyPr/>
                    <a:lstStyle/>
                    <a:p>
                      <a:pPr algn="ctr" rtl="0" fontAlgn="ctr"/>
                      <a:r>
                        <a:rPr lang="en-US" sz="1400" u="none" strike="noStrike" dirty="0">
                          <a:solidFill>
                            <a:schemeClr val="bg1"/>
                          </a:solidFill>
                          <a:effectLst/>
                          <a:latin typeface="Century Gothic" panose="020B0502020202020204" pitchFamily="34" charset="0"/>
                        </a:rPr>
                        <a:t>STD-004-JAV</a:t>
                      </a:r>
                      <a:endParaRPr lang="en-US" sz="1400" b="0" i="0" u="none" strike="noStrike" dirty="0">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dirty="0">
                          <a:solidFill>
                            <a:schemeClr val="bg1"/>
                          </a:solidFill>
                          <a:effectLst/>
                          <a:latin typeface="Century Gothic" panose="020B0502020202020204" pitchFamily="34" charset="0"/>
                        </a:rPr>
                        <a:t>High</a:t>
                      </a:r>
                      <a:endParaRPr lang="en-US" sz="1400" b="0" i="0" u="none" strike="noStrike" dirty="0">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a:solidFill>
                            <a:schemeClr val="bg1"/>
                          </a:solidFill>
                          <a:effectLst/>
                          <a:latin typeface="Century Gothic" panose="020B0502020202020204" pitchFamily="34" charset="0"/>
                        </a:rPr>
                        <a:t>Likely</a:t>
                      </a:r>
                      <a:endParaRPr lang="en-US" sz="1400" b="0" i="0" u="none" strike="noStrike">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a:solidFill>
                            <a:schemeClr val="bg1"/>
                          </a:solidFill>
                          <a:effectLst/>
                          <a:latin typeface="Century Gothic" panose="020B0502020202020204" pitchFamily="34" charset="0"/>
                        </a:rPr>
                        <a:t>Medium</a:t>
                      </a:r>
                      <a:endParaRPr lang="en-US" sz="1400" b="0" i="0" u="none" strike="noStrike">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b="0" i="0" u="none" strike="noStrike" dirty="0">
                          <a:solidFill>
                            <a:schemeClr val="bg1"/>
                          </a:solidFill>
                          <a:effectLst/>
                          <a:latin typeface="Century Gothic" panose="020B0502020202020204" pitchFamily="34" charset="0"/>
                        </a:rPr>
                        <a:t>High</a:t>
                      </a:r>
                    </a:p>
                  </a:txBody>
                  <a:tcPr marL="9525" marR="9525" marT="9525" marB="0" anchor="ctr"/>
                </a:tc>
                <a:tc>
                  <a:txBody>
                    <a:bodyPr/>
                    <a:lstStyle/>
                    <a:p>
                      <a:pPr algn="ctr" rtl="0" fontAlgn="ctr"/>
                      <a:r>
                        <a:rPr lang="en-US" sz="1400" u="none" strike="noStrike" dirty="0">
                          <a:solidFill>
                            <a:schemeClr val="bg1"/>
                          </a:solidFill>
                          <a:effectLst/>
                          <a:latin typeface="Century Gothic" panose="020B0502020202020204" pitchFamily="34" charset="0"/>
                        </a:rPr>
                        <a:t>5</a:t>
                      </a:r>
                      <a:endParaRPr lang="en-US" sz="1400" b="0" i="0" u="none" strike="noStrike" dirty="0">
                        <a:solidFill>
                          <a:schemeClr val="bg1"/>
                        </a:solidFill>
                        <a:effectLst/>
                        <a:latin typeface="Century Gothic" panose="020B0502020202020204" pitchFamily="34" charset="0"/>
                      </a:endParaRPr>
                    </a:p>
                  </a:txBody>
                  <a:tcPr marL="9525" marR="9525" marT="9525" marB="0" anchor="ctr"/>
                </a:tc>
                <a:extLst>
                  <a:ext uri="{0D108BD9-81ED-4DB2-BD59-A6C34878D82A}">
                    <a16:rowId xmlns:a16="http://schemas.microsoft.com/office/drawing/2014/main" val="2445995459"/>
                  </a:ext>
                </a:extLst>
              </a:tr>
              <a:tr h="455282">
                <a:tc>
                  <a:txBody>
                    <a:bodyPr/>
                    <a:lstStyle/>
                    <a:p>
                      <a:pPr algn="ctr" rtl="0" fontAlgn="ctr"/>
                      <a:r>
                        <a:rPr lang="en-US" sz="1400" u="none" strike="noStrike" dirty="0">
                          <a:solidFill>
                            <a:schemeClr val="bg1"/>
                          </a:solidFill>
                          <a:effectLst/>
                          <a:latin typeface="Century Gothic" panose="020B0502020202020204" pitchFamily="34" charset="0"/>
                        </a:rPr>
                        <a:t>STD-005-CPP</a:t>
                      </a:r>
                      <a:endParaRPr lang="en-US" sz="1400" b="0" i="0" u="none" strike="noStrike" dirty="0">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dirty="0">
                          <a:solidFill>
                            <a:schemeClr val="bg1"/>
                          </a:solidFill>
                          <a:effectLst/>
                          <a:latin typeface="Century Gothic" panose="020B0502020202020204" pitchFamily="34" charset="0"/>
                        </a:rPr>
                        <a:t>High</a:t>
                      </a:r>
                      <a:endParaRPr lang="en-US" sz="1400" b="0" i="0" u="none" strike="noStrike" dirty="0">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dirty="0">
                          <a:solidFill>
                            <a:schemeClr val="bg1"/>
                          </a:solidFill>
                          <a:effectLst/>
                          <a:latin typeface="Century Gothic" panose="020B0502020202020204" pitchFamily="34" charset="0"/>
                        </a:rPr>
                        <a:t>Likely</a:t>
                      </a:r>
                      <a:endParaRPr lang="en-US" sz="1400" b="0" i="0" u="none" strike="noStrike" dirty="0">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dirty="0">
                          <a:solidFill>
                            <a:schemeClr val="bg1"/>
                          </a:solidFill>
                          <a:effectLst/>
                          <a:latin typeface="Century Gothic" panose="020B0502020202020204" pitchFamily="34" charset="0"/>
                        </a:rPr>
                        <a:t>Medium</a:t>
                      </a:r>
                      <a:endParaRPr lang="en-US" sz="1400" b="0" i="0" u="none" strike="noStrike" dirty="0">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dirty="0">
                          <a:solidFill>
                            <a:schemeClr val="bg1"/>
                          </a:solidFill>
                          <a:effectLst/>
                          <a:latin typeface="Century Gothic" panose="020B0502020202020204" pitchFamily="34" charset="0"/>
                        </a:rPr>
                        <a:t>High</a:t>
                      </a:r>
                      <a:endParaRPr lang="en-US" sz="1400" b="0" i="0" u="none" strike="noStrike" dirty="0">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dirty="0">
                          <a:solidFill>
                            <a:schemeClr val="bg1"/>
                          </a:solidFill>
                          <a:effectLst/>
                          <a:latin typeface="Century Gothic" panose="020B0502020202020204" pitchFamily="34" charset="0"/>
                        </a:rPr>
                        <a:t>5</a:t>
                      </a:r>
                      <a:endParaRPr lang="en-US" sz="1400" b="0" i="0" u="none" strike="noStrike" dirty="0">
                        <a:solidFill>
                          <a:schemeClr val="bg1"/>
                        </a:solidFill>
                        <a:effectLst/>
                        <a:latin typeface="Century Gothic" panose="020B0502020202020204" pitchFamily="34" charset="0"/>
                      </a:endParaRPr>
                    </a:p>
                  </a:txBody>
                  <a:tcPr marL="9525" marR="9525" marT="9525" marB="0" anchor="ctr"/>
                </a:tc>
                <a:extLst>
                  <a:ext uri="{0D108BD9-81ED-4DB2-BD59-A6C34878D82A}">
                    <a16:rowId xmlns:a16="http://schemas.microsoft.com/office/drawing/2014/main" val="2548983279"/>
                  </a:ext>
                </a:extLst>
              </a:tr>
              <a:tr h="455282">
                <a:tc>
                  <a:txBody>
                    <a:bodyPr/>
                    <a:lstStyle/>
                    <a:p>
                      <a:pPr algn="ctr" rtl="0" fontAlgn="ctr"/>
                      <a:r>
                        <a:rPr lang="en-US" sz="1400" u="none" strike="noStrike" dirty="0">
                          <a:solidFill>
                            <a:schemeClr val="bg1"/>
                          </a:solidFill>
                          <a:effectLst/>
                          <a:latin typeface="Century Gothic" panose="020B0502020202020204" pitchFamily="34" charset="0"/>
                        </a:rPr>
                        <a:t>STD-008-CPP</a:t>
                      </a:r>
                      <a:endParaRPr lang="en-US" sz="1400" b="0" i="0" u="none" strike="noStrike" dirty="0">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dirty="0">
                          <a:solidFill>
                            <a:schemeClr val="bg1"/>
                          </a:solidFill>
                          <a:effectLst/>
                          <a:latin typeface="Century Gothic" panose="020B0502020202020204" pitchFamily="34" charset="0"/>
                        </a:rPr>
                        <a:t>High</a:t>
                      </a:r>
                      <a:endParaRPr lang="en-US" sz="1400" b="0" i="0" u="none" strike="noStrike" dirty="0">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dirty="0">
                          <a:solidFill>
                            <a:schemeClr val="bg1"/>
                          </a:solidFill>
                          <a:effectLst/>
                          <a:latin typeface="Century Gothic" panose="020B0502020202020204" pitchFamily="34" charset="0"/>
                        </a:rPr>
                        <a:t>Likely</a:t>
                      </a:r>
                      <a:endParaRPr lang="en-US" sz="1400" b="0" i="0" u="none" strike="noStrike" dirty="0">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dirty="0">
                          <a:solidFill>
                            <a:schemeClr val="bg1"/>
                          </a:solidFill>
                          <a:effectLst/>
                          <a:latin typeface="Century Gothic" panose="020B0502020202020204" pitchFamily="34" charset="0"/>
                        </a:rPr>
                        <a:t>Medium</a:t>
                      </a:r>
                      <a:endParaRPr lang="en-US" sz="1400" b="0" i="0" u="none" strike="noStrike" dirty="0">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dirty="0">
                          <a:solidFill>
                            <a:schemeClr val="bg1"/>
                          </a:solidFill>
                          <a:effectLst/>
                          <a:latin typeface="Century Gothic" panose="020B0502020202020204" pitchFamily="34" charset="0"/>
                        </a:rPr>
                        <a:t>High</a:t>
                      </a:r>
                      <a:endParaRPr lang="en-US" sz="1400" b="0" i="0" u="none" strike="noStrike" dirty="0">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dirty="0">
                          <a:solidFill>
                            <a:schemeClr val="bg1"/>
                          </a:solidFill>
                          <a:effectLst/>
                          <a:latin typeface="Century Gothic" panose="020B0502020202020204" pitchFamily="34" charset="0"/>
                        </a:rPr>
                        <a:t>5</a:t>
                      </a:r>
                      <a:endParaRPr lang="en-US" sz="1400" b="0" i="0" u="none" strike="noStrike" dirty="0">
                        <a:solidFill>
                          <a:schemeClr val="bg1"/>
                        </a:solidFill>
                        <a:effectLst/>
                        <a:latin typeface="Century Gothic" panose="020B0502020202020204" pitchFamily="34" charset="0"/>
                      </a:endParaRPr>
                    </a:p>
                  </a:txBody>
                  <a:tcPr marL="9525" marR="9525" marT="9525" marB="0" anchor="ctr"/>
                </a:tc>
                <a:extLst>
                  <a:ext uri="{0D108BD9-81ED-4DB2-BD59-A6C34878D82A}">
                    <a16:rowId xmlns:a16="http://schemas.microsoft.com/office/drawing/2014/main" val="3305341798"/>
                  </a:ext>
                </a:extLst>
              </a:tr>
              <a:tr h="455282">
                <a:tc>
                  <a:txBody>
                    <a:bodyPr/>
                    <a:lstStyle/>
                    <a:p>
                      <a:pPr algn="ctr" rtl="0" fontAlgn="ctr"/>
                      <a:r>
                        <a:rPr lang="en-US" sz="1400" u="none" strike="noStrike" dirty="0">
                          <a:solidFill>
                            <a:schemeClr val="bg1"/>
                          </a:solidFill>
                          <a:effectLst/>
                          <a:latin typeface="Century Gothic" panose="020B0502020202020204" pitchFamily="34" charset="0"/>
                        </a:rPr>
                        <a:t>STD-001-CLG</a:t>
                      </a:r>
                      <a:endParaRPr lang="en-US" sz="1400" b="0" i="0" u="none" strike="noStrike" dirty="0">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dirty="0">
                          <a:solidFill>
                            <a:schemeClr val="bg1"/>
                          </a:solidFill>
                          <a:effectLst/>
                          <a:latin typeface="Century Gothic" panose="020B0502020202020204" pitchFamily="34" charset="0"/>
                        </a:rPr>
                        <a:t>Low</a:t>
                      </a:r>
                      <a:endParaRPr lang="en-US" sz="1400" b="0" i="0" u="none" strike="noStrike" dirty="0">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dirty="0">
                          <a:solidFill>
                            <a:schemeClr val="bg1"/>
                          </a:solidFill>
                          <a:effectLst/>
                          <a:latin typeface="Century Gothic" panose="020B0502020202020204" pitchFamily="34" charset="0"/>
                        </a:rPr>
                        <a:t>Unlikely</a:t>
                      </a:r>
                      <a:endParaRPr lang="en-US" sz="1400" b="0" i="0" u="none" strike="noStrike" dirty="0">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dirty="0">
                          <a:solidFill>
                            <a:schemeClr val="bg1"/>
                          </a:solidFill>
                          <a:effectLst/>
                          <a:latin typeface="Century Gothic" panose="020B0502020202020204" pitchFamily="34" charset="0"/>
                        </a:rPr>
                        <a:t>High</a:t>
                      </a:r>
                      <a:endParaRPr lang="en-US" sz="1400" b="0" i="0" u="none" strike="noStrike" dirty="0">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dirty="0">
                          <a:solidFill>
                            <a:schemeClr val="bg1"/>
                          </a:solidFill>
                          <a:effectLst/>
                          <a:latin typeface="Century Gothic" panose="020B0502020202020204" pitchFamily="34" charset="0"/>
                        </a:rPr>
                        <a:t>Low</a:t>
                      </a:r>
                      <a:endParaRPr lang="en-US" sz="1400" b="0" i="0" u="none" strike="noStrike" dirty="0">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dirty="0">
                          <a:solidFill>
                            <a:schemeClr val="bg1"/>
                          </a:solidFill>
                          <a:effectLst/>
                          <a:latin typeface="Century Gothic" panose="020B0502020202020204" pitchFamily="34" charset="0"/>
                        </a:rPr>
                        <a:t>3</a:t>
                      </a:r>
                      <a:endParaRPr lang="en-US" sz="1400" b="0" i="0" u="none" strike="noStrike" dirty="0">
                        <a:solidFill>
                          <a:schemeClr val="bg1"/>
                        </a:solidFill>
                        <a:effectLst/>
                        <a:latin typeface="Century Gothic" panose="020B0502020202020204" pitchFamily="34" charset="0"/>
                      </a:endParaRPr>
                    </a:p>
                  </a:txBody>
                  <a:tcPr marL="9525" marR="9525" marT="9525" marB="0" anchor="ctr"/>
                </a:tc>
                <a:extLst>
                  <a:ext uri="{0D108BD9-81ED-4DB2-BD59-A6C34878D82A}">
                    <a16:rowId xmlns:a16="http://schemas.microsoft.com/office/drawing/2014/main" val="1423007010"/>
                  </a:ext>
                </a:extLst>
              </a:tr>
              <a:tr h="455282">
                <a:tc>
                  <a:txBody>
                    <a:bodyPr/>
                    <a:lstStyle/>
                    <a:p>
                      <a:pPr algn="ctr" rtl="0" fontAlgn="ctr"/>
                      <a:r>
                        <a:rPr lang="en-US" sz="1400" u="none" strike="noStrike" dirty="0">
                          <a:solidFill>
                            <a:schemeClr val="bg1"/>
                          </a:solidFill>
                          <a:effectLst/>
                          <a:latin typeface="Century Gothic" panose="020B0502020202020204" pitchFamily="34" charset="0"/>
                        </a:rPr>
                        <a:t>STD-002-CPP</a:t>
                      </a:r>
                      <a:endParaRPr lang="en-US" sz="1400" b="0" i="0" u="none" strike="noStrike" dirty="0">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dirty="0">
                          <a:solidFill>
                            <a:schemeClr val="bg1"/>
                          </a:solidFill>
                          <a:effectLst/>
                          <a:latin typeface="Century Gothic" panose="020B0502020202020204" pitchFamily="34" charset="0"/>
                        </a:rPr>
                        <a:t>Medium</a:t>
                      </a:r>
                      <a:endParaRPr lang="en-US" sz="1400" b="0" i="0" u="none" strike="noStrike" dirty="0">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dirty="0">
                          <a:solidFill>
                            <a:schemeClr val="bg1"/>
                          </a:solidFill>
                          <a:effectLst/>
                          <a:latin typeface="Century Gothic" panose="020B0502020202020204" pitchFamily="34" charset="0"/>
                        </a:rPr>
                        <a:t>Unlikely</a:t>
                      </a:r>
                      <a:endParaRPr lang="en-US" sz="1400" b="0" i="0" u="none" strike="noStrike" dirty="0">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dirty="0">
                          <a:solidFill>
                            <a:schemeClr val="bg1"/>
                          </a:solidFill>
                          <a:effectLst/>
                          <a:latin typeface="Century Gothic" panose="020B0502020202020204" pitchFamily="34" charset="0"/>
                        </a:rPr>
                        <a:t>Medium</a:t>
                      </a:r>
                      <a:endParaRPr lang="en-US" sz="1400" b="0" i="0" u="none" strike="noStrike" dirty="0">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dirty="0">
                          <a:solidFill>
                            <a:schemeClr val="bg1"/>
                          </a:solidFill>
                          <a:effectLst/>
                          <a:latin typeface="Century Gothic" panose="020B0502020202020204" pitchFamily="34" charset="0"/>
                        </a:rPr>
                        <a:t>Medium</a:t>
                      </a:r>
                      <a:endParaRPr lang="en-US" sz="1400" b="0" i="0" u="none" strike="noStrike" dirty="0">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dirty="0">
                          <a:solidFill>
                            <a:schemeClr val="bg1"/>
                          </a:solidFill>
                          <a:effectLst/>
                          <a:latin typeface="Century Gothic" panose="020B0502020202020204" pitchFamily="34" charset="0"/>
                        </a:rPr>
                        <a:t>3</a:t>
                      </a:r>
                      <a:endParaRPr lang="en-US" sz="1400" b="0" i="0" u="none" strike="noStrike" dirty="0">
                        <a:solidFill>
                          <a:schemeClr val="bg1"/>
                        </a:solidFill>
                        <a:effectLst/>
                        <a:latin typeface="Century Gothic" panose="020B0502020202020204" pitchFamily="34" charset="0"/>
                      </a:endParaRPr>
                    </a:p>
                  </a:txBody>
                  <a:tcPr marL="9525" marR="9525" marT="9525" marB="0" anchor="ctr"/>
                </a:tc>
                <a:extLst>
                  <a:ext uri="{0D108BD9-81ED-4DB2-BD59-A6C34878D82A}">
                    <a16:rowId xmlns:a16="http://schemas.microsoft.com/office/drawing/2014/main" val="719827355"/>
                  </a:ext>
                </a:extLst>
              </a:tr>
              <a:tr h="455282">
                <a:tc>
                  <a:txBody>
                    <a:bodyPr/>
                    <a:lstStyle/>
                    <a:p>
                      <a:pPr algn="ctr" rtl="0" fontAlgn="ctr"/>
                      <a:r>
                        <a:rPr lang="en-US" sz="1400" u="none" strike="noStrike" dirty="0">
                          <a:solidFill>
                            <a:schemeClr val="bg1"/>
                          </a:solidFill>
                          <a:effectLst/>
                          <a:latin typeface="Century Gothic" panose="020B0502020202020204" pitchFamily="34" charset="0"/>
                        </a:rPr>
                        <a:t>STD-010-JAV</a:t>
                      </a:r>
                      <a:endParaRPr lang="en-US" sz="1400" b="0" i="0" u="none" strike="noStrike" dirty="0">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dirty="0">
                          <a:solidFill>
                            <a:schemeClr val="bg1"/>
                          </a:solidFill>
                          <a:effectLst/>
                          <a:latin typeface="Century Gothic" panose="020B0502020202020204" pitchFamily="34" charset="0"/>
                        </a:rPr>
                        <a:t>Medium</a:t>
                      </a:r>
                      <a:endParaRPr lang="en-US" sz="1400" b="0" i="0" u="none" strike="noStrike" dirty="0">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dirty="0">
                          <a:solidFill>
                            <a:schemeClr val="bg1"/>
                          </a:solidFill>
                          <a:effectLst/>
                          <a:latin typeface="Century Gothic" panose="020B0502020202020204" pitchFamily="34" charset="0"/>
                        </a:rPr>
                        <a:t>Likely</a:t>
                      </a:r>
                      <a:endParaRPr lang="en-US" sz="1400" b="0" i="0" u="none" strike="noStrike" dirty="0">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dirty="0">
                          <a:solidFill>
                            <a:schemeClr val="bg1"/>
                          </a:solidFill>
                          <a:effectLst/>
                          <a:latin typeface="Century Gothic" panose="020B0502020202020204" pitchFamily="34" charset="0"/>
                        </a:rPr>
                        <a:t>Medium</a:t>
                      </a:r>
                      <a:endParaRPr lang="en-US" sz="1400" b="0" i="0" u="none" strike="noStrike" dirty="0">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dirty="0">
                          <a:solidFill>
                            <a:schemeClr val="bg1"/>
                          </a:solidFill>
                          <a:effectLst/>
                          <a:latin typeface="Century Gothic" panose="020B0502020202020204" pitchFamily="34" charset="0"/>
                        </a:rPr>
                        <a:t>Medium</a:t>
                      </a:r>
                      <a:endParaRPr lang="en-US" sz="1400" b="0" i="0" u="none" strike="noStrike" dirty="0">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dirty="0">
                          <a:solidFill>
                            <a:schemeClr val="bg1"/>
                          </a:solidFill>
                          <a:effectLst/>
                          <a:latin typeface="Century Gothic" panose="020B0502020202020204" pitchFamily="34" charset="0"/>
                        </a:rPr>
                        <a:t>3</a:t>
                      </a:r>
                      <a:endParaRPr lang="en-US" sz="1400" b="0" i="0" u="none" strike="noStrike" dirty="0">
                        <a:solidFill>
                          <a:schemeClr val="bg1"/>
                        </a:solidFill>
                        <a:effectLst/>
                        <a:latin typeface="Century Gothic" panose="020B0502020202020204" pitchFamily="34" charset="0"/>
                      </a:endParaRPr>
                    </a:p>
                  </a:txBody>
                  <a:tcPr marL="9525" marR="9525" marT="9525" marB="0" anchor="ctr"/>
                </a:tc>
                <a:extLst>
                  <a:ext uri="{0D108BD9-81ED-4DB2-BD59-A6C34878D82A}">
                    <a16:rowId xmlns:a16="http://schemas.microsoft.com/office/drawing/2014/main" val="1152310032"/>
                  </a:ext>
                </a:extLst>
              </a:tr>
              <a:tr h="455282">
                <a:tc>
                  <a:txBody>
                    <a:bodyPr/>
                    <a:lstStyle/>
                    <a:p>
                      <a:pPr algn="ctr" rtl="0" fontAlgn="ctr"/>
                      <a:r>
                        <a:rPr lang="en-US" sz="1400" u="none" strike="noStrike" dirty="0">
                          <a:solidFill>
                            <a:schemeClr val="bg1"/>
                          </a:solidFill>
                          <a:effectLst/>
                          <a:latin typeface="Century Gothic" panose="020B0502020202020204" pitchFamily="34" charset="0"/>
                        </a:rPr>
                        <a:t>STD-007-CPP</a:t>
                      </a:r>
                      <a:endParaRPr lang="en-US" sz="1400" b="0" i="0" u="none" strike="noStrike" dirty="0">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dirty="0">
                          <a:solidFill>
                            <a:schemeClr val="bg1"/>
                          </a:solidFill>
                          <a:effectLst/>
                          <a:latin typeface="Century Gothic" panose="020B0502020202020204" pitchFamily="34" charset="0"/>
                        </a:rPr>
                        <a:t>Low</a:t>
                      </a:r>
                      <a:endParaRPr lang="en-US" sz="1400" b="0" i="0" u="none" strike="noStrike" dirty="0">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b="0" i="0" u="none" strike="noStrike" dirty="0">
                          <a:solidFill>
                            <a:schemeClr val="bg1"/>
                          </a:solidFill>
                          <a:effectLst/>
                          <a:latin typeface="Century Gothic" panose="020B0502020202020204" pitchFamily="34" charset="0"/>
                        </a:rPr>
                        <a:t>Likely</a:t>
                      </a:r>
                    </a:p>
                  </a:txBody>
                  <a:tcPr marL="9525" marR="9525" marT="9525" marB="0" anchor="ctr"/>
                </a:tc>
                <a:tc>
                  <a:txBody>
                    <a:bodyPr/>
                    <a:lstStyle/>
                    <a:p>
                      <a:pPr algn="ctr" rtl="0" fontAlgn="ctr"/>
                      <a:r>
                        <a:rPr lang="en-US" sz="1400" u="none" strike="noStrike" dirty="0">
                          <a:solidFill>
                            <a:schemeClr val="bg1"/>
                          </a:solidFill>
                          <a:effectLst/>
                          <a:latin typeface="Century Gothic" panose="020B0502020202020204" pitchFamily="34" charset="0"/>
                        </a:rPr>
                        <a:t>Low</a:t>
                      </a:r>
                      <a:endParaRPr lang="en-US" sz="1400" b="0" i="0" u="none" strike="noStrike" dirty="0">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dirty="0">
                          <a:solidFill>
                            <a:schemeClr val="bg1"/>
                          </a:solidFill>
                          <a:effectLst/>
                          <a:latin typeface="Century Gothic" panose="020B0502020202020204" pitchFamily="34" charset="0"/>
                        </a:rPr>
                        <a:t>Low</a:t>
                      </a:r>
                      <a:endParaRPr lang="en-US" sz="1400" b="0" i="0" u="none" strike="noStrike" dirty="0">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dirty="0">
                          <a:solidFill>
                            <a:schemeClr val="bg1"/>
                          </a:solidFill>
                          <a:effectLst/>
                          <a:latin typeface="Century Gothic" panose="020B0502020202020204" pitchFamily="34" charset="0"/>
                        </a:rPr>
                        <a:t>2</a:t>
                      </a:r>
                      <a:endParaRPr lang="en-US" sz="1400" b="0" i="0" u="none" strike="noStrike" dirty="0">
                        <a:solidFill>
                          <a:schemeClr val="bg1"/>
                        </a:solidFill>
                        <a:effectLst/>
                        <a:latin typeface="Century Gothic" panose="020B0502020202020204" pitchFamily="34" charset="0"/>
                      </a:endParaRPr>
                    </a:p>
                  </a:txBody>
                  <a:tcPr marL="9525" marR="9525" marT="9525" marB="0" anchor="ctr"/>
                </a:tc>
                <a:extLst>
                  <a:ext uri="{0D108BD9-81ED-4DB2-BD59-A6C34878D82A}">
                    <a16:rowId xmlns:a16="http://schemas.microsoft.com/office/drawing/2014/main" val="1841598898"/>
                  </a:ext>
                </a:extLst>
              </a:tr>
              <a:tr h="858170">
                <a:tc>
                  <a:txBody>
                    <a:bodyPr/>
                    <a:lstStyle/>
                    <a:p>
                      <a:pPr algn="ctr" rtl="0" fontAlgn="ctr"/>
                      <a:r>
                        <a:rPr lang="en-US" sz="1400" u="none" strike="noStrike" dirty="0">
                          <a:solidFill>
                            <a:schemeClr val="bg1"/>
                          </a:solidFill>
                          <a:effectLst/>
                          <a:latin typeface="Century Gothic" panose="020B0502020202020204" pitchFamily="34" charset="0"/>
                        </a:rPr>
                        <a:t>STD-009-CLG</a:t>
                      </a:r>
                      <a:endParaRPr lang="en-US" sz="1400" b="0" i="0" u="none" strike="noStrike" dirty="0">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dirty="0">
                          <a:solidFill>
                            <a:schemeClr val="bg1"/>
                          </a:solidFill>
                          <a:effectLst/>
                          <a:latin typeface="Century Gothic" panose="020B0502020202020204" pitchFamily="34" charset="0"/>
                        </a:rPr>
                        <a:t>Low</a:t>
                      </a:r>
                      <a:endParaRPr lang="en-US" sz="1400" b="0" i="0" u="none" strike="noStrike" dirty="0">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dirty="0">
                          <a:solidFill>
                            <a:schemeClr val="bg1"/>
                          </a:solidFill>
                          <a:effectLst/>
                          <a:latin typeface="Century Gothic" panose="020B0502020202020204" pitchFamily="34" charset="0"/>
                        </a:rPr>
                        <a:t>Unlikely</a:t>
                      </a:r>
                      <a:endParaRPr lang="en-US" sz="1400" b="0" i="0" u="none" strike="noStrike" dirty="0">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dirty="0">
                          <a:solidFill>
                            <a:schemeClr val="bg1"/>
                          </a:solidFill>
                          <a:effectLst/>
                          <a:latin typeface="Century Gothic" panose="020B0502020202020204" pitchFamily="34" charset="0"/>
                        </a:rPr>
                        <a:t>Medium </a:t>
                      </a:r>
                      <a:endParaRPr lang="en-US" sz="1400" b="0" i="0" u="none" strike="noStrike" dirty="0">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dirty="0">
                          <a:solidFill>
                            <a:schemeClr val="bg1"/>
                          </a:solidFill>
                          <a:effectLst/>
                          <a:latin typeface="Century Gothic" panose="020B0502020202020204" pitchFamily="34" charset="0"/>
                        </a:rPr>
                        <a:t>Low</a:t>
                      </a:r>
                      <a:endParaRPr lang="en-US" sz="1400" b="0" i="0" u="none" strike="noStrike" dirty="0">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dirty="0">
                          <a:solidFill>
                            <a:schemeClr val="bg1"/>
                          </a:solidFill>
                          <a:effectLst/>
                          <a:latin typeface="Century Gothic" panose="020B0502020202020204" pitchFamily="34" charset="0"/>
                        </a:rPr>
                        <a:t>2</a:t>
                      </a:r>
                      <a:endParaRPr lang="en-US" sz="1400" b="0" i="0" u="none" strike="noStrike" dirty="0">
                        <a:solidFill>
                          <a:schemeClr val="bg1"/>
                        </a:solidFill>
                        <a:effectLst/>
                        <a:latin typeface="Century Gothic" panose="020B0502020202020204" pitchFamily="34" charset="0"/>
                      </a:endParaRPr>
                    </a:p>
                  </a:txBody>
                  <a:tcPr marL="9525" marR="9525" marT="9525" marB="0" anchor="ctr"/>
                </a:tc>
                <a:extLst>
                  <a:ext uri="{0D108BD9-81ED-4DB2-BD59-A6C34878D82A}">
                    <a16:rowId xmlns:a16="http://schemas.microsoft.com/office/drawing/2014/main" val="1353032678"/>
                  </a:ext>
                </a:extLst>
              </a:tr>
              <a:tr h="455282">
                <a:tc>
                  <a:txBody>
                    <a:bodyPr/>
                    <a:lstStyle/>
                    <a:p>
                      <a:pPr algn="ctr" rtl="0" fontAlgn="ctr"/>
                      <a:r>
                        <a:rPr lang="en-US" sz="1400" u="none" strike="noStrike" dirty="0">
                          <a:solidFill>
                            <a:schemeClr val="bg1"/>
                          </a:solidFill>
                          <a:effectLst/>
                          <a:latin typeface="Century Gothic" panose="020B0502020202020204" pitchFamily="34" charset="0"/>
                        </a:rPr>
                        <a:t>STD-006-CLG</a:t>
                      </a:r>
                      <a:endParaRPr lang="en-US" sz="1400" b="0" i="0" u="none" strike="noStrike" dirty="0">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dirty="0">
                          <a:solidFill>
                            <a:schemeClr val="bg1"/>
                          </a:solidFill>
                          <a:effectLst/>
                          <a:latin typeface="Century Gothic" panose="020B0502020202020204" pitchFamily="34" charset="0"/>
                        </a:rPr>
                        <a:t>Low</a:t>
                      </a:r>
                      <a:endParaRPr lang="en-US" sz="1400" b="0" i="0" u="none" strike="noStrike" dirty="0">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dirty="0">
                          <a:solidFill>
                            <a:schemeClr val="bg1"/>
                          </a:solidFill>
                          <a:effectLst/>
                          <a:latin typeface="Century Gothic" panose="020B0502020202020204" pitchFamily="34" charset="0"/>
                        </a:rPr>
                        <a:t>Unlikely</a:t>
                      </a:r>
                      <a:endParaRPr lang="en-US" sz="1400" b="0" i="0" u="none" strike="noStrike" dirty="0">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dirty="0">
                          <a:solidFill>
                            <a:schemeClr val="bg1"/>
                          </a:solidFill>
                          <a:effectLst/>
                          <a:latin typeface="Century Gothic" panose="020B0502020202020204" pitchFamily="34" charset="0"/>
                        </a:rPr>
                        <a:t>High</a:t>
                      </a:r>
                      <a:endParaRPr lang="en-US" sz="1400" b="0" i="0" u="none" strike="noStrike" dirty="0">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dirty="0">
                          <a:solidFill>
                            <a:schemeClr val="bg1"/>
                          </a:solidFill>
                          <a:effectLst/>
                          <a:latin typeface="Century Gothic" panose="020B0502020202020204" pitchFamily="34" charset="0"/>
                        </a:rPr>
                        <a:t>Low</a:t>
                      </a:r>
                      <a:endParaRPr lang="en-US" sz="1400" b="0" i="0" u="none" strike="noStrike" dirty="0">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dirty="0">
                          <a:solidFill>
                            <a:schemeClr val="bg1"/>
                          </a:solidFill>
                          <a:effectLst/>
                          <a:latin typeface="Century Gothic" panose="020B0502020202020204" pitchFamily="34" charset="0"/>
                        </a:rPr>
                        <a:t>1</a:t>
                      </a:r>
                      <a:endParaRPr lang="en-US" sz="1400" b="0" i="0" u="none" strike="noStrike" dirty="0">
                        <a:solidFill>
                          <a:schemeClr val="bg1"/>
                        </a:solidFill>
                        <a:effectLst/>
                        <a:latin typeface="Century Gothic" panose="020B0502020202020204" pitchFamily="34" charset="0"/>
                      </a:endParaRPr>
                    </a:p>
                  </a:txBody>
                  <a:tcPr marL="9525" marR="9525" marT="9525" marB="0" anchor="ctr"/>
                </a:tc>
                <a:extLst>
                  <a:ext uri="{0D108BD9-81ED-4DB2-BD59-A6C34878D82A}">
                    <a16:rowId xmlns:a16="http://schemas.microsoft.com/office/drawing/2014/main" val="3691441037"/>
                  </a:ext>
                </a:extLst>
              </a:tr>
            </a:tbl>
          </a:graphicData>
        </a:graphic>
      </p:graphicFrame>
      <p:pic>
        <p:nvPicPr>
          <p:cNvPr id="2" name="slide5">
            <a:hlinkClick r:id="" action="ppaction://media"/>
            <a:extLst>
              <a:ext uri="{FF2B5EF4-FFF2-40B4-BE49-F238E27FC236}">
                <a16:creationId xmlns:a16="http://schemas.microsoft.com/office/drawing/2014/main" id="{44193894-3547-31A2-628E-8881F8005404}"/>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10673952" y="2096311"/>
            <a:ext cx="820244" cy="462064"/>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8114"/>
    </mc:Choice>
    <mc:Fallback>
      <p:transition spd="slow" advTm="381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4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extLst>
    <p:ext uri="{E180D4A7-C9FB-4DFB-919C-405C955672EB}">
      <p14:showEvtLst xmlns:p14="http://schemas.microsoft.com/office/powerpoint/2010/main">
        <p14:playEvt time="5" objId="2"/>
        <p14:stopEvt time="35484" objId="2"/>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90000"/>
              </a:lnSpc>
              <a:spcBef>
                <a:spcPts val="0"/>
              </a:spcBef>
              <a:spcAft>
                <a:spcPts val="0"/>
              </a:spcAft>
              <a:buClr>
                <a:schemeClr val="lt1"/>
              </a:buClr>
              <a:buSzPts val="2000"/>
              <a:buChar char="•"/>
            </a:pPr>
            <a:r>
              <a:rPr lang="en-US" sz="2000" b="1" dirty="0">
                <a:latin typeface="Century Gothic" panose="020B0502020202020204" pitchFamily="34" charset="0"/>
                <a:cs typeface="Times New Roman" panose="02020603050405020304" pitchFamily="18" charset="0"/>
              </a:rPr>
              <a:t>Encryption in rest</a:t>
            </a:r>
          </a:p>
          <a:p>
            <a:pPr marL="685800" lvl="1" indent="-228600">
              <a:spcBef>
                <a:spcPts val="0"/>
              </a:spcBef>
              <a:buSzPts val="2000"/>
            </a:pPr>
            <a:r>
              <a:rPr lang="en-US" dirty="0">
                <a:effectLst/>
                <a:latin typeface="Century Gothic" panose="020B0502020202020204" pitchFamily="34" charset="0"/>
                <a:ea typeface="Calibri" panose="020F0502020204030204" pitchFamily="34" charset="0"/>
                <a:cs typeface="Times New Roman" panose="02020603050405020304" pitchFamily="18" charset="0"/>
              </a:rPr>
              <a:t>This encryption aims to safeguard data while it is stored on devices, databases, or any form of storage. In-rest encryption should be implemented where the data is stored to protect and prevent any unauthorized access during a breach or attack. This encryption ensures data confidentiality even when it's not actively used, preventing exposure.</a:t>
            </a:r>
            <a:endParaRPr lang="en-US" dirty="0">
              <a:latin typeface="Century Gothic" panose="020B0502020202020204" pitchFamily="34" charset="0"/>
              <a:cs typeface="Times New Roman" panose="02020603050405020304" pitchFamily="18" charset="0"/>
            </a:endParaRPr>
          </a:p>
          <a:p>
            <a:pPr marL="228600" indent="-228600">
              <a:spcBef>
                <a:spcPts val="0"/>
              </a:spcBef>
              <a:buSzPts val="2000"/>
            </a:pPr>
            <a:r>
              <a:rPr lang="en-US" sz="2000" b="1" dirty="0">
                <a:latin typeface="Century Gothic" panose="020B0502020202020204" pitchFamily="34" charset="0"/>
                <a:cs typeface="Times New Roman" panose="02020603050405020304" pitchFamily="18" charset="0"/>
              </a:rPr>
              <a:t>Encryption at flight</a:t>
            </a:r>
          </a:p>
          <a:p>
            <a:pPr marL="685800" lvl="1" indent="-228600">
              <a:spcBef>
                <a:spcPts val="0"/>
              </a:spcBef>
              <a:buSzPts val="2000"/>
            </a:pPr>
            <a:r>
              <a:rPr lang="en-US" sz="1800" dirty="0">
                <a:latin typeface="Century Gothic" panose="020B0502020202020204" pitchFamily="34" charset="0"/>
                <a:cs typeface="Times New Roman" panose="02020603050405020304" pitchFamily="18" charset="0"/>
              </a:rPr>
              <a:t> </a:t>
            </a:r>
            <a:r>
              <a:rPr lang="en-US" sz="1800" dirty="0">
                <a:effectLst/>
                <a:latin typeface="Century Gothic" panose="020B0502020202020204" pitchFamily="34" charset="0"/>
                <a:ea typeface="Calibri" panose="020F0502020204030204" pitchFamily="34" charset="0"/>
                <a:cs typeface="Times New Roman" panose="02020603050405020304" pitchFamily="18" charset="0"/>
              </a:rPr>
              <a:t>Thi</a:t>
            </a:r>
            <a:r>
              <a:rPr lang="en-US" dirty="0">
                <a:effectLst/>
                <a:latin typeface="Century Gothic" panose="020B0502020202020204" pitchFamily="34" charset="0"/>
                <a:ea typeface="Calibri" panose="020F0502020204030204" pitchFamily="34" charset="0"/>
                <a:cs typeface="Times New Roman" panose="02020603050405020304" pitchFamily="18" charset="0"/>
              </a:rPr>
              <a:t>s encryption aims to secure data during transmission over networks, like the internet or any internal communication channels. In-flight encryption should be implemented when sensitive data is transmitted between systems or over an untrusted network. This encryption prevents unauthorized access or eavesdropping, ensuring that the data stays confidential while in transit.</a:t>
            </a:r>
            <a:endParaRPr lang="en-US" dirty="0">
              <a:latin typeface="Century Gothic" panose="020B0502020202020204" pitchFamily="34" charset="0"/>
              <a:cs typeface="Times New Roman" panose="02020603050405020304" pitchFamily="18" charset="0"/>
            </a:endParaRPr>
          </a:p>
          <a:p>
            <a:pPr marL="228600" indent="-228600">
              <a:spcBef>
                <a:spcPts val="0"/>
              </a:spcBef>
              <a:buSzPts val="2000"/>
            </a:pPr>
            <a:r>
              <a:rPr lang="en-US" sz="2000" b="1" dirty="0">
                <a:latin typeface="Century Gothic" panose="020B0502020202020204" pitchFamily="34" charset="0"/>
                <a:cs typeface="Times New Roman" panose="02020603050405020304" pitchFamily="18" charset="0"/>
              </a:rPr>
              <a:t>Encryption in use</a:t>
            </a:r>
          </a:p>
          <a:p>
            <a:pPr marL="685800" lvl="1" indent="-228600">
              <a:spcBef>
                <a:spcPts val="0"/>
              </a:spcBef>
              <a:buSzPts val="2000"/>
            </a:pPr>
            <a:r>
              <a:rPr lang="en-US" dirty="0">
                <a:effectLst/>
                <a:latin typeface="Century Gothic" panose="020B0502020202020204" pitchFamily="34" charset="0"/>
                <a:ea typeface="Calibri" panose="020F0502020204030204" pitchFamily="34" charset="0"/>
                <a:cs typeface="Times New Roman" panose="02020603050405020304" pitchFamily="18" charset="0"/>
              </a:rPr>
              <a:t>This encryption protects data during active processing while it's used by applications or during any computation. This encryption can be implemented when the data is actively being used or processed to prevent any unauthorized access during use. This encryption ensures that any sensitive or personal information stays protected throughout its lifecycle.</a:t>
            </a:r>
            <a:endParaRPr lang="en-US" dirty="0">
              <a:latin typeface="Century Gothic" panose="020B0502020202020204" pitchFamily="34" charset="0"/>
              <a:cs typeface="Times New Roman" panose="02020603050405020304" pitchFamily="18" charset="0"/>
            </a:endParaRPr>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slide6">
            <a:hlinkClick r:id="" action="ppaction://media"/>
            <a:extLst>
              <a:ext uri="{FF2B5EF4-FFF2-40B4-BE49-F238E27FC236}">
                <a16:creationId xmlns:a16="http://schemas.microsoft.com/office/drawing/2014/main" id="{9BA4E6C2-66A9-4E19-268C-52B9F6D139C4}"/>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3501317" y="1327106"/>
            <a:ext cx="837220" cy="471627"/>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8212"/>
    </mc:Choice>
    <mc:Fallback>
      <p:transition spd="slow" advTm="482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41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extLst>
    <p:ext uri="{E180D4A7-C9FB-4DFB-919C-405C955672EB}">
      <p14:showEvtLst xmlns:p14="http://schemas.microsoft.com/office/powerpoint/2010/main">
        <p14:playEvt time="5" objId="2"/>
        <p14:stopEvt time="46443" objId="2"/>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b="1" dirty="0">
                <a:latin typeface="Century Gothic" panose="020B0502020202020204" pitchFamily="34" charset="0"/>
                <a:cs typeface="Times New Roman" panose="02020603050405020304" pitchFamily="18" charset="0"/>
              </a:rPr>
              <a:t>Authentication</a:t>
            </a:r>
          </a:p>
          <a:p>
            <a:pPr marL="685800" lvl="1" indent="-228600">
              <a:spcBef>
                <a:spcPts val="0"/>
              </a:spcBef>
              <a:buSzPts val="2000"/>
            </a:pPr>
            <a:r>
              <a:rPr lang="en-US" sz="1800" dirty="0">
                <a:effectLst/>
                <a:latin typeface="Calibri" panose="020F0502020204030204" pitchFamily="34" charset="0"/>
                <a:ea typeface="Calibri" panose="020F0502020204030204" pitchFamily="34" charset="0"/>
              </a:rPr>
              <a:t>Authentication is used to verify the identity of users, systems, or anyone attempting to access the network or application. This policy can be used to enforce that all systems and applications require access controls, preventing unauthorized entry. In addition, authentication is used to ensure that only authorized individuals or systems can access any sensitive data.</a:t>
            </a:r>
            <a:endParaRPr lang="en-US" dirty="0">
              <a:latin typeface="Century Gothic" panose="020B0502020202020204" pitchFamily="34" charset="0"/>
              <a:cs typeface="Times New Roman" panose="02020603050405020304" pitchFamily="18" charset="0"/>
            </a:endParaRPr>
          </a:p>
          <a:p>
            <a:pPr marL="228600" indent="-228600">
              <a:spcBef>
                <a:spcPts val="0"/>
              </a:spcBef>
              <a:buSzPts val="2000"/>
            </a:pPr>
            <a:r>
              <a:rPr lang="en-US" sz="2000" b="1" dirty="0">
                <a:latin typeface="Century Gothic" panose="020B0502020202020204" pitchFamily="34" charset="0"/>
                <a:cs typeface="Times New Roman" panose="02020603050405020304" pitchFamily="18" charset="0"/>
              </a:rPr>
              <a:t>Authorization</a:t>
            </a:r>
          </a:p>
          <a:p>
            <a:pPr marL="685800" lvl="1" indent="-228600">
              <a:spcBef>
                <a:spcPts val="0"/>
              </a:spcBef>
              <a:buSzPts val="2000"/>
            </a:pPr>
            <a:r>
              <a:rPr lang="en-US" sz="1800" dirty="0">
                <a:effectLst/>
                <a:latin typeface="Calibri" panose="020F0502020204030204" pitchFamily="34" charset="0"/>
                <a:ea typeface="Calibri" panose="020F0502020204030204" pitchFamily="34" charset="0"/>
              </a:rPr>
              <a:t>Authorization controls and specifies the access level granted to authenticated users or systems. Authorization will be implemented in systems and applications to help restrict user permissions based on a role system. In addition, authorization can be implemented to prevent unauthorized access to sensitive information and maintain the principle of least privilege.</a:t>
            </a:r>
            <a:endParaRPr lang="en-US" dirty="0">
              <a:latin typeface="Century Gothic" panose="020B0502020202020204" pitchFamily="34" charset="0"/>
              <a:cs typeface="Times New Roman" panose="02020603050405020304" pitchFamily="18" charset="0"/>
            </a:endParaRPr>
          </a:p>
          <a:p>
            <a:pPr marL="228600" indent="-228600">
              <a:spcBef>
                <a:spcPts val="0"/>
              </a:spcBef>
              <a:buSzPts val="2000"/>
            </a:pPr>
            <a:r>
              <a:rPr lang="en-US" sz="2000" b="1" dirty="0">
                <a:latin typeface="Century Gothic" panose="020B0502020202020204" pitchFamily="34" charset="0"/>
                <a:cs typeface="Times New Roman" panose="02020603050405020304" pitchFamily="18" charset="0"/>
              </a:rPr>
              <a:t>Accounting</a:t>
            </a:r>
          </a:p>
          <a:p>
            <a:pPr marL="685800" lvl="1" indent="-228600">
              <a:spcBef>
                <a:spcPts val="0"/>
              </a:spcBef>
              <a:buSzPts val="2000"/>
            </a:pPr>
            <a:r>
              <a:rPr lang="en-US" sz="1800" dirty="0">
                <a:effectLst/>
                <a:latin typeface="Calibri" panose="020F0502020204030204" pitchFamily="34" charset="0"/>
                <a:ea typeface="Calibri" panose="020F0502020204030204" pitchFamily="34" charset="0"/>
              </a:rPr>
              <a:t>Accounting will track and log the activities of users or systems to help establish responsibility for actions taken. Accounting can be applied in scenarios that can be traced and audited, especially in regulated industries. In addition, accounting will ensure security incidents are detected early and responded to and ensure we meet any regulatory and compliance requirements.</a:t>
            </a:r>
            <a:endParaRPr lang="en-US" dirty="0">
              <a:latin typeface="Century Gothic" panose="020B0502020202020204" pitchFamily="34" charset="0"/>
              <a:cs typeface="Times New Roman" panose="02020603050405020304" pitchFamily="18" charset="0"/>
            </a:endParaRP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slide7">
            <a:hlinkClick r:id="" action="ppaction://media"/>
            <a:extLst>
              <a:ext uri="{FF2B5EF4-FFF2-40B4-BE49-F238E27FC236}">
                <a16:creationId xmlns:a16="http://schemas.microsoft.com/office/drawing/2014/main" id="{87ABB2F3-0C25-1F11-62B5-9D8BB30686E0}"/>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3501317" y="1229134"/>
            <a:ext cx="1055092" cy="59436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8959"/>
    </mc:Choice>
    <mc:Fallback>
      <p:transition spd="slow" advTm="489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9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extLst>
    <p:ext uri="{E180D4A7-C9FB-4DFB-919C-405C955672EB}">
      <p14:showEvtLst xmlns:p14="http://schemas.microsoft.com/office/powerpoint/2010/main">
        <p14:playEvt time="5" objId="2"/>
        <p14:stopEvt time="47005" objId="2"/>
      </p14:showEvt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Can Add To Empty Vector</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A screenshot of a computer">
            <a:extLst>
              <a:ext uri="{FF2B5EF4-FFF2-40B4-BE49-F238E27FC236}">
                <a16:creationId xmlns:a16="http://schemas.microsoft.com/office/drawing/2014/main" id="{6071F602-4765-E16F-2267-F119C0D0A37D}"/>
              </a:ext>
            </a:extLst>
          </p:cNvPr>
          <p:cNvPicPr>
            <a:picLocks noChangeAspect="1"/>
          </p:cNvPicPr>
          <p:nvPr/>
        </p:nvPicPr>
        <p:blipFill>
          <a:blip r:embed="rId7"/>
          <a:stretch>
            <a:fillRect/>
          </a:stretch>
        </p:blipFill>
        <p:spPr>
          <a:xfrm>
            <a:off x="685800" y="2194561"/>
            <a:ext cx="10820400" cy="4024200"/>
          </a:xfrm>
          <a:prstGeom prst="rect">
            <a:avLst/>
          </a:prstGeom>
        </p:spPr>
      </p:pic>
      <p:pic>
        <p:nvPicPr>
          <p:cNvPr id="2" name="slide8">
            <a:hlinkClick r:id="" action="ppaction://media"/>
            <a:extLst>
              <a:ext uri="{FF2B5EF4-FFF2-40B4-BE49-F238E27FC236}">
                <a16:creationId xmlns:a16="http://schemas.microsoft.com/office/drawing/2014/main" id="{420E36E4-8D7F-B271-107C-5C727994A838}"/>
              </a:ext>
            </a:extLst>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flipV="1">
            <a:off x="2849563" y="1013496"/>
            <a:ext cx="1041501" cy="586704"/>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0817"/>
    </mc:Choice>
    <mc:Fallback>
      <p:transition spd="slow" advTm="408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73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extLst>
    <p:ext uri="{E180D4A7-C9FB-4DFB-919C-405C955672EB}">
      <p14:showEvtLst xmlns:p14="http://schemas.microsoft.com/office/powerpoint/2010/main">
        <p14:playEvt time="5" objId="2"/>
        <p14:stopEvt time="38775" objId="2"/>
      </p14:showEvt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Verify Resizing Decreases To Zero</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descr="A screenshot of a computer&#10;&#10;Description automatically generated">
            <a:extLst>
              <a:ext uri="{FF2B5EF4-FFF2-40B4-BE49-F238E27FC236}">
                <a16:creationId xmlns:a16="http://schemas.microsoft.com/office/drawing/2014/main" id="{E648AE63-A0B1-3363-D18F-2B219C154583}"/>
              </a:ext>
            </a:extLst>
          </p:cNvPr>
          <p:cNvPicPr>
            <a:picLocks noChangeAspect="1"/>
          </p:cNvPicPr>
          <p:nvPr/>
        </p:nvPicPr>
        <p:blipFill>
          <a:blip r:embed="rId7"/>
          <a:stretch>
            <a:fillRect/>
          </a:stretch>
        </p:blipFill>
        <p:spPr>
          <a:xfrm>
            <a:off x="685799" y="2209694"/>
            <a:ext cx="10820399" cy="4009066"/>
          </a:xfrm>
          <a:prstGeom prst="rect">
            <a:avLst/>
          </a:prstGeom>
        </p:spPr>
      </p:pic>
      <p:pic>
        <p:nvPicPr>
          <p:cNvPr id="2" name="slide9">
            <a:hlinkClick r:id="" action="ppaction://media"/>
            <a:extLst>
              <a:ext uri="{FF2B5EF4-FFF2-40B4-BE49-F238E27FC236}">
                <a16:creationId xmlns:a16="http://schemas.microsoft.com/office/drawing/2014/main" id="{D3FCC015-EA7B-FACD-6952-8A317CDE734C}"/>
              </a:ext>
            </a:extLst>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2849563" y="1600200"/>
            <a:ext cx="811561" cy="457173"/>
          </a:xfrm>
          <a:prstGeom prst="rect">
            <a:avLst/>
          </a:prstGeom>
        </p:spPr>
      </p:pic>
    </p:spTree>
    <p:custDataLst>
      <p:tags r:id="rId1"/>
    </p:custDataLst>
    <p:extLst>
      <p:ext uri="{BB962C8B-B14F-4D97-AF65-F5344CB8AC3E}">
        <p14:creationId xmlns:p14="http://schemas.microsoft.com/office/powerpoint/2010/main" val="2794557380"/>
      </p:ext>
    </p:extLst>
  </p:cSld>
  <p:clrMapOvr>
    <a:masterClrMapping/>
  </p:clrMapOvr>
  <mc:AlternateContent xmlns:mc="http://schemas.openxmlformats.org/markup-compatibility/2006">
    <mc:Choice xmlns:p14="http://schemas.microsoft.com/office/powerpoint/2010/main" Requires="p14">
      <p:transition spd="slow" p14:dur="2000" advTm="39917"/>
    </mc:Choice>
    <mc:Fallback>
      <p:transition spd="slow" advTm="39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34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extLst>
    <p:ext uri="{E180D4A7-C9FB-4DFB-919C-405C955672EB}">
      <p14:showEvtLst xmlns:p14="http://schemas.microsoft.com/office/powerpoint/2010/main">
        <p14:playEvt time="5" objId="2"/>
        <p14:stopEvt time="37378" objId="2"/>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1676</TotalTime>
  <Words>985</Words>
  <Application>Microsoft Office PowerPoint</Application>
  <PresentationFormat>Widescreen</PresentationFormat>
  <Paragraphs>194</Paragraphs>
  <Slides>17</Slides>
  <Notes>17</Notes>
  <HiddenSlides>0</HiddenSlides>
  <MMClips>16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Century Gothic</vt:lpstr>
      <vt:lpstr>Times New Roman</vt:lpstr>
      <vt:lpstr>Arial</vt:lpstr>
      <vt:lpstr>Calibri</vt:lpstr>
      <vt:lpstr>Vapor Trail</vt:lpstr>
      <vt:lpstr>Green Pace</vt:lpstr>
      <vt:lpstr>OVERVIEW: DEFENSE IN DEPTH</vt:lpstr>
      <vt:lpstr>THREATS MATRIX</vt:lpstr>
      <vt:lpstr>10 PRINCIPLES</vt:lpstr>
      <vt:lpstr>CODING STANDARDS</vt:lpstr>
      <vt:lpstr>ENCRYPTION POLICIES</vt:lpstr>
      <vt:lpstr>TRIPLE-A POLICIES</vt:lpstr>
      <vt:lpstr>Can Add To Empty Vector</vt:lpstr>
      <vt:lpstr>Verify Resizing Decreases To Zero</vt:lpstr>
      <vt:lpstr>Verify Throw Out Of Range</vt:lpstr>
      <vt:lpstr>Verify Throw Length Error</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Tanner Holbrook</cp:lastModifiedBy>
  <cp:revision>9</cp:revision>
  <dcterms:created xsi:type="dcterms:W3CDTF">2020-08-19T17:59:24Z</dcterms:created>
  <dcterms:modified xsi:type="dcterms:W3CDTF">2023-12-11T00:25:56Z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